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Open Sauce Bold" panose="020B0604020202020204" charset="0"/>
      <p:regular r:id="rId33"/>
    </p:embeddedFont>
    <p:embeddedFont>
      <p:font typeface="Open Sauce Light" panose="020B0604020202020204" charset="0"/>
      <p:regular r:id="rId34"/>
    </p:embeddedFont>
    <p:embeddedFont>
      <p:font typeface="Open Sauce Medium" panose="020B0604020202020204" charset="0"/>
      <p:regular r:id="rId35"/>
    </p:embeddedFont>
    <p:embeddedFont>
      <p:font typeface="Ovo" panose="02020502070400060406" pitchFamily="18"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127"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svg"/><Relationship Id="rId21" Type="http://schemas.openxmlformats.org/officeDocument/2006/relationships/image" Target="../media/image41.sv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svg"/><Relationship Id="rId50" Type="http://schemas.openxmlformats.org/officeDocument/2006/relationships/image" Target="../media/image70.png"/><Relationship Id="rId55" Type="http://schemas.openxmlformats.org/officeDocument/2006/relationships/image" Target="../media/image75.svg"/><Relationship Id="rId7" Type="http://schemas.openxmlformats.org/officeDocument/2006/relationships/image" Target="../media/image27.svg"/><Relationship Id="rId2" Type="http://schemas.openxmlformats.org/officeDocument/2006/relationships/image" Target="../media/image22.png"/><Relationship Id="rId16" Type="http://schemas.openxmlformats.org/officeDocument/2006/relationships/image" Target="../media/image36.png"/><Relationship Id="rId29" Type="http://schemas.openxmlformats.org/officeDocument/2006/relationships/image" Target="../media/image49.svg"/><Relationship Id="rId11" Type="http://schemas.openxmlformats.org/officeDocument/2006/relationships/image" Target="../media/image31.sv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sv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svg"/><Relationship Id="rId58" Type="http://schemas.openxmlformats.org/officeDocument/2006/relationships/image" Target="../media/image78.png"/><Relationship Id="rId5" Type="http://schemas.openxmlformats.org/officeDocument/2006/relationships/image" Target="../media/image25.svg"/><Relationship Id="rId61" Type="http://schemas.openxmlformats.org/officeDocument/2006/relationships/image" Target="../media/image81.svg"/><Relationship Id="rId19" Type="http://schemas.openxmlformats.org/officeDocument/2006/relationships/image" Target="../media/image3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 Id="rId30" Type="http://schemas.openxmlformats.org/officeDocument/2006/relationships/image" Target="../media/image50.png"/><Relationship Id="rId35" Type="http://schemas.openxmlformats.org/officeDocument/2006/relationships/image" Target="../media/image55.svg"/><Relationship Id="rId43" Type="http://schemas.openxmlformats.org/officeDocument/2006/relationships/image" Target="../media/image63.svg"/><Relationship Id="rId48" Type="http://schemas.openxmlformats.org/officeDocument/2006/relationships/image" Target="../media/image68.png"/><Relationship Id="rId56" Type="http://schemas.openxmlformats.org/officeDocument/2006/relationships/image" Target="../media/image76.png"/><Relationship Id="rId8" Type="http://schemas.openxmlformats.org/officeDocument/2006/relationships/image" Target="../media/image28.png"/><Relationship Id="rId51" Type="http://schemas.openxmlformats.org/officeDocument/2006/relationships/image" Target="../media/image71.svg"/><Relationship Id="rId3" Type="http://schemas.openxmlformats.org/officeDocument/2006/relationships/image" Target="../media/image23.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33" Type="http://schemas.openxmlformats.org/officeDocument/2006/relationships/image" Target="../media/image53.sv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svg"/><Relationship Id="rId20" Type="http://schemas.openxmlformats.org/officeDocument/2006/relationships/image" Target="../media/image40.png"/><Relationship Id="rId41" Type="http://schemas.openxmlformats.org/officeDocument/2006/relationships/image" Target="../media/image61.svg"/><Relationship Id="rId54"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26.pn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svg"/><Relationship Id="rId57" Type="http://schemas.openxmlformats.org/officeDocument/2006/relationships/image" Target="../media/image77.svg"/><Relationship Id="rId10" Type="http://schemas.openxmlformats.org/officeDocument/2006/relationships/image" Target="../media/image30.png"/><Relationship Id="rId31" Type="http://schemas.openxmlformats.org/officeDocument/2006/relationships/image" Target="../media/image51.sv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4" Type="http://schemas.openxmlformats.org/officeDocument/2006/relationships/image" Target="../media/image24.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00205" y="-191672"/>
            <a:ext cx="12971613" cy="10730908"/>
          </a:xfrm>
          <a:prstGeom prst="rect">
            <a:avLst/>
          </a:prstGeom>
          <a:solidFill>
            <a:srgbClr val="EB8208"/>
          </a:solidFill>
        </p:spPr>
        <p:txBody>
          <a:bodyPr/>
          <a:lstStyle/>
          <a:p>
            <a:endParaRPr lang="de-DE" dirty="0"/>
          </a:p>
        </p:txBody>
      </p:sp>
      <p:grpSp>
        <p:nvGrpSpPr>
          <p:cNvPr id="4" name="Group 4"/>
          <p:cNvGrpSpPr/>
          <p:nvPr/>
        </p:nvGrpSpPr>
        <p:grpSpPr>
          <a:xfrm>
            <a:off x="9144000" y="7785486"/>
            <a:ext cx="5472764" cy="834074"/>
            <a:chOff x="0" y="-38100"/>
            <a:chExt cx="7297018" cy="1112098"/>
          </a:xfrm>
        </p:grpSpPr>
        <p:sp>
          <p:nvSpPr>
            <p:cNvPr id="5" name="AutoShape 5"/>
            <p:cNvSpPr/>
            <p:nvPr/>
          </p:nvSpPr>
          <p:spPr>
            <a:xfrm rot="-10800000">
              <a:off x="0" y="11007"/>
              <a:ext cx="13435" cy="1013962"/>
            </a:xfrm>
            <a:prstGeom prst="rect">
              <a:avLst/>
            </a:prstGeom>
            <a:solidFill>
              <a:srgbClr val="FFFFFF"/>
            </a:solidFill>
          </p:spPr>
        </p:sp>
        <p:sp>
          <p:nvSpPr>
            <p:cNvPr id="6" name="TextBox 6"/>
            <p:cNvSpPr txBox="1"/>
            <p:nvPr/>
          </p:nvSpPr>
          <p:spPr>
            <a:xfrm>
              <a:off x="230111" y="-38100"/>
              <a:ext cx="7066907" cy="1112098"/>
            </a:xfrm>
            <a:prstGeom prst="rect">
              <a:avLst/>
            </a:prstGeom>
          </p:spPr>
          <p:txBody>
            <a:bodyPr lIns="0" tIns="0" rIns="0" bIns="0" rtlCol="0" anchor="t">
              <a:spAutoFit/>
            </a:bodyPr>
            <a:lstStyle/>
            <a:p>
              <a:pPr>
                <a:lnSpc>
                  <a:spcPts val="3374"/>
                </a:lnSpc>
              </a:pPr>
              <a:r>
                <a:rPr lang="en-US" sz="2410" dirty="0">
                  <a:solidFill>
                    <a:srgbClr val="FFFFFF"/>
                  </a:solidFill>
                  <a:latin typeface="Open Sauce Light"/>
                </a:rPr>
                <a:t>Topic 01</a:t>
              </a:r>
            </a:p>
            <a:p>
              <a:pPr>
                <a:lnSpc>
                  <a:spcPts val="3374"/>
                </a:lnSpc>
              </a:pPr>
              <a:r>
                <a:rPr lang="en-US" sz="2410" dirty="0">
                  <a:solidFill>
                    <a:srgbClr val="FFFFFF"/>
                  </a:solidFill>
                  <a:latin typeface="Open Sauce Light"/>
                </a:rPr>
                <a:t>Group 04</a:t>
              </a:r>
            </a:p>
          </p:txBody>
        </p:sp>
      </p:grpSp>
      <p:sp>
        <p:nvSpPr>
          <p:cNvPr id="8" name="TextBox 8"/>
          <p:cNvSpPr txBox="1"/>
          <p:nvPr/>
        </p:nvSpPr>
        <p:spPr>
          <a:xfrm>
            <a:off x="9022766" y="2340524"/>
            <a:ext cx="8120732" cy="1256754"/>
          </a:xfrm>
          <a:prstGeom prst="rect">
            <a:avLst/>
          </a:prstGeom>
        </p:spPr>
        <p:txBody>
          <a:bodyPr lIns="0" tIns="0" rIns="0" bIns="0" rtlCol="0" anchor="t">
            <a:spAutoFit/>
          </a:bodyPr>
          <a:lstStyle/>
          <a:p>
            <a:pPr>
              <a:lnSpc>
                <a:spcPts val="9830"/>
              </a:lnSpc>
            </a:pPr>
            <a:endParaRPr lang="en-US" sz="8191" spc="-163" dirty="0">
              <a:solidFill>
                <a:srgbClr val="FFFFFF"/>
              </a:solidFill>
              <a:latin typeface="Ovo"/>
            </a:endParaRPr>
          </a:p>
        </p:txBody>
      </p:sp>
      <p:sp>
        <p:nvSpPr>
          <p:cNvPr id="10" name="Textfeld 9">
            <a:extLst>
              <a:ext uri="{FF2B5EF4-FFF2-40B4-BE49-F238E27FC236}">
                <a16:creationId xmlns:a16="http://schemas.microsoft.com/office/drawing/2014/main" id="{DA55DA75-28ED-5413-0F74-42F6EE0CD0B0}"/>
              </a:ext>
            </a:extLst>
          </p:cNvPr>
          <p:cNvSpPr txBox="1"/>
          <p:nvPr/>
        </p:nvSpPr>
        <p:spPr>
          <a:xfrm>
            <a:off x="8706956" y="2095500"/>
            <a:ext cx="9090916" cy="3785652"/>
          </a:xfrm>
          <a:prstGeom prst="rect">
            <a:avLst/>
          </a:prstGeom>
          <a:noFill/>
        </p:spPr>
        <p:txBody>
          <a:bodyPr wrap="square" rtlCol="0">
            <a:spAutoFit/>
          </a:bodyPr>
          <a:lstStyle/>
          <a:p>
            <a:r>
              <a:rPr lang="en-GB" sz="4800" dirty="0">
                <a:solidFill>
                  <a:schemeClr val="bg1"/>
                </a:solidFill>
                <a:latin typeface="Ovo" panose="02020502070400060406" pitchFamily="18" charset="0"/>
              </a:rPr>
              <a:t>Implementation and comparison of K-nearest </a:t>
            </a:r>
            <a:r>
              <a:rPr lang="en-GB" sz="4800" dirty="0" err="1">
                <a:solidFill>
                  <a:schemeClr val="bg1"/>
                </a:solidFill>
                <a:latin typeface="Ovo" panose="02020502070400060406" pitchFamily="18" charset="0"/>
              </a:rPr>
              <a:t>neighbors</a:t>
            </a:r>
            <a:r>
              <a:rPr lang="en-GB" sz="4800" dirty="0">
                <a:solidFill>
                  <a:schemeClr val="bg1"/>
                </a:solidFill>
                <a:latin typeface="Ovo" panose="02020502070400060406" pitchFamily="18" charset="0"/>
              </a:rPr>
              <a:t> (KNN) and convolutional neural network (CNN) for clothes recognition</a:t>
            </a:r>
            <a:endParaRPr lang="de-DE" sz="4800" dirty="0">
              <a:solidFill>
                <a:schemeClr val="bg1"/>
              </a:solidFill>
              <a:latin typeface="Ovo" panose="02020502070400060406" pitchFamily="18" charset="0"/>
            </a:endParaRPr>
          </a:p>
        </p:txBody>
      </p:sp>
      <p:pic>
        <p:nvPicPr>
          <p:cNvPr id="12" name="Grafik 11" descr="Ein Bild, das Kunst, Muster, Quadrat, Schwarzweiß enthält.&#10;&#10;Automatisch generierte Beschreibung">
            <a:extLst>
              <a:ext uri="{FF2B5EF4-FFF2-40B4-BE49-F238E27FC236}">
                <a16:creationId xmlns:a16="http://schemas.microsoft.com/office/drawing/2014/main" id="{BCDFCD0F-F076-7541-A584-67B359CC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82" y="1409700"/>
            <a:ext cx="7239000" cy="73080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340731" y="-228840"/>
            <a:ext cx="18969461" cy="2444038"/>
          </a:xfrm>
          <a:prstGeom prst="rect">
            <a:avLst/>
          </a:prstGeom>
          <a:solidFill>
            <a:srgbClr val="FFFFFF"/>
          </a:solidFill>
        </p:spPr>
      </p:sp>
      <p:grpSp>
        <p:nvGrpSpPr>
          <p:cNvPr id="3" name="Group 3"/>
          <p:cNvGrpSpPr/>
          <p:nvPr/>
        </p:nvGrpSpPr>
        <p:grpSpPr>
          <a:xfrm>
            <a:off x="1028700" y="740724"/>
            <a:ext cx="6960680" cy="733750"/>
            <a:chOff x="0" y="0"/>
            <a:chExt cx="9280906" cy="978333"/>
          </a:xfrm>
        </p:grpSpPr>
        <p:sp>
          <p:nvSpPr>
            <p:cNvPr id="4" name="TextBox 4"/>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62823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sp>
        <p:nvSpPr>
          <p:cNvPr id="6" name="Freeform 6"/>
          <p:cNvSpPr/>
          <p:nvPr/>
        </p:nvSpPr>
        <p:spPr>
          <a:xfrm>
            <a:off x="11609264"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59245" r="-36693" b="-8081"/>
            </a:stretch>
          </a:blipFill>
        </p:spPr>
      </p:sp>
      <p:sp>
        <p:nvSpPr>
          <p:cNvPr id="7" name="TextBox 7"/>
          <p:cNvSpPr txBox="1"/>
          <p:nvPr/>
        </p:nvSpPr>
        <p:spPr>
          <a:xfrm>
            <a:off x="1028700" y="4024931"/>
            <a:ext cx="9082686" cy="1623377"/>
          </a:xfrm>
          <a:prstGeom prst="rect">
            <a:avLst/>
          </a:prstGeom>
        </p:spPr>
        <p:txBody>
          <a:bodyPr lIns="0" tIns="0" rIns="0" bIns="0" rtlCol="0" anchor="t">
            <a:spAutoFit/>
          </a:bodyPr>
          <a:lstStyle/>
          <a:p>
            <a:pPr marL="0" lvl="0" indent="0">
              <a:lnSpc>
                <a:spcPts val="6402"/>
              </a:lnSpc>
              <a:spcBef>
                <a:spcPct val="0"/>
              </a:spcBef>
            </a:pPr>
            <a:r>
              <a:rPr lang="en-US" sz="4924" spc="-147">
                <a:solidFill>
                  <a:srgbClr val="3F4042"/>
                </a:solidFill>
                <a:latin typeface="Ovo Bold"/>
              </a:rPr>
              <a:t>Die Online-Plattformen von Sitwell müssen neu gestaltet werden</a:t>
            </a:r>
          </a:p>
        </p:txBody>
      </p:sp>
      <p:grpSp>
        <p:nvGrpSpPr>
          <p:cNvPr id="8" name="Group 8"/>
          <p:cNvGrpSpPr/>
          <p:nvPr/>
        </p:nvGrpSpPr>
        <p:grpSpPr>
          <a:xfrm>
            <a:off x="1028700"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pPr>
              <a:r>
                <a:rPr lang="en-US" sz="2699">
                  <a:solidFill>
                    <a:srgbClr val="3F4042"/>
                  </a:solidFill>
                  <a:latin typeface="Open Sauce Light"/>
                </a:rPr>
                <a:t>Jeder verdient eine effizientere Möglichkeit zum Umgang mit seinen Finanzen.</a:t>
              </a:r>
            </a:p>
          </p:txBody>
        </p:sp>
        <p:sp>
          <p:nvSpPr>
            <p:cNvPr id="11" name="AutoShape 11"/>
            <p:cNvSpPr/>
            <p:nvPr/>
          </p:nvSpPr>
          <p:spPr>
            <a:xfrm>
              <a:off x="0" y="0"/>
              <a:ext cx="11932448" cy="12700"/>
            </a:xfrm>
            <a:prstGeom prst="rect">
              <a:avLst/>
            </a:prstGeom>
            <a:solidFill>
              <a:srgbClr val="3F4042"/>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940785" cy="2215199"/>
          </a:xfrm>
          <a:prstGeom prst="rect">
            <a:avLst/>
          </a:prstGeom>
          <a:solidFill>
            <a:srgbClr val="EDEDED"/>
          </a:solidFill>
        </p:spPr>
      </p:sp>
      <p:grpSp>
        <p:nvGrpSpPr>
          <p:cNvPr id="3" name="Group 3"/>
          <p:cNvGrpSpPr/>
          <p:nvPr/>
        </p:nvGrpSpPr>
        <p:grpSpPr>
          <a:xfrm>
            <a:off x="1028700" y="740724"/>
            <a:ext cx="9134677" cy="733750"/>
            <a:chOff x="0" y="0"/>
            <a:chExt cx="12179569" cy="978333"/>
          </a:xfrm>
        </p:grpSpPr>
        <p:sp>
          <p:nvSpPr>
            <p:cNvPr id="4" name="TextBox 4"/>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3F4042"/>
                  </a:solidFill>
                  <a:latin typeface="Open Sauce Light"/>
                </a:rPr>
                <a:t>Wir wollen Online-Operationen unglaublich einfach und benutzerfreundlich machen.</a:t>
              </a:r>
            </a:p>
          </p:txBody>
        </p:sp>
      </p:grpSp>
      <p:sp>
        <p:nvSpPr>
          <p:cNvPr id="6" name="Freeform 6"/>
          <p:cNvSpPr/>
          <p:nvPr/>
        </p:nvSpPr>
        <p:spPr>
          <a:xfrm>
            <a:off x="0"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25692" r="-55595"/>
            </a:stretch>
          </a:blipFill>
        </p:spPr>
      </p:sp>
      <p:sp>
        <p:nvSpPr>
          <p:cNvPr id="7" name="TextBox 7"/>
          <p:cNvSpPr txBox="1"/>
          <p:nvPr/>
        </p:nvSpPr>
        <p:spPr>
          <a:xfrm>
            <a:off x="8017403" y="4071128"/>
            <a:ext cx="7638708" cy="1540510"/>
          </a:xfrm>
          <a:prstGeom prst="rect">
            <a:avLst/>
          </a:prstGeom>
        </p:spPr>
        <p:txBody>
          <a:bodyPr lIns="0" tIns="0" rIns="0" bIns="0" rtlCol="0" anchor="t">
            <a:spAutoFit/>
          </a:bodyPr>
          <a:lstStyle/>
          <a:p>
            <a:pPr>
              <a:lnSpc>
                <a:spcPts val="6109"/>
              </a:lnSpc>
            </a:pPr>
            <a:r>
              <a:rPr lang="en-US" sz="4699" spc="-140">
                <a:solidFill>
                  <a:srgbClr val="3F4042"/>
                </a:solidFill>
                <a:latin typeface="Ovo Bold"/>
              </a:rPr>
              <a:t>Das IT-Team von Sitwell muss sich verstärkt darum kümmern</a:t>
            </a:r>
          </a:p>
        </p:txBody>
      </p:sp>
      <p:grpSp>
        <p:nvGrpSpPr>
          <p:cNvPr id="8" name="Group 8"/>
          <p:cNvGrpSpPr/>
          <p:nvPr/>
        </p:nvGrpSpPr>
        <p:grpSpPr>
          <a:xfrm>
            <a:off x="8017403"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spcBef>
                  <a:spcPct val="0"/>
                </a:spcBef>
              </a:pPr>
              <a:r>
                <a:rPr lang="en-US" sz="2699">
                  <a:solidFill>
                    <a:srgbClr val="3F4042"/>
                  </a:solidFill>
                  <a:latin typeface="Open Sauce Light"/>
                </a:rPr>
                <a:t>Wir müssen sichere und funktionstüchtige Online-Plattformen für Sitwell und alle Benutzer erstellen.</a:t>
              </a:r>
            </a:p>
          </p:txBody>
        </p:sp>
        <p:sp>
          <p:nvSpPr>
            <p:cNvPr id="11" name="AutoShape 11"/>
            <p:cNvSpPr/>
            <p:nvPr/>
          </p:nvSpPr>
          <p:spPr>
            <a:xfrm>
              <a:off x="0" y="0"/>
              <a:ext cx="11932448" cy="12700"/>
            </a:xfrm>
            <a:prstGeom prst="rect">
              <a:avLst/>
            </a:prstGeom>
            <a:solidFill>
              <a:srgbClr val="3F4042"/>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9643" y="0"/>
            <a:ext cx="13003883" cy="10287000"/>
          </a:xfrm>
          <a:prstGeom prst="rect">
            <a:avLst/>
          </a:prstGeom>
          <a:solidFill>
            <a:srgbClr val="EB8208"/>
          </a:solidFill>
        </p:spPr>
      </p:sp>
      <p:sp>
        <p:nvSpPr>
          <p:cNvPr id="3" name="AutoShape 3"/>
          <p:cNvSpPr/>
          <p:nvPr/>
        </p:nvSpPr>
        <p:spPr>
          <a:xfrm>
            <a:off x="1028700" y="1028700"/>
            <a:ext cx="16230600" cy="9525"/>
          </a:xfrm>
          <a:prstGeom prst="rect">
            <a:avLst/>
          </a:prstGeom>
          <a:solidFill>
            <a:srgbClr val="3F4042"/>
          </a:solidFill>
        </p:spPr>
      </p:sp>
      <p:grpSp>
        <p:nvGrpSpPr>
          <p:cNvPr id="4" name="Group 4"/>
          <p:cNvGrpSpPr/>
          <p:nvPr/>
        </p:nvGrpSpPr>
        <p:grpSpPr>
          <a:xfrm>
            <a:off x="1028700" y="1350289"/>
            <a:ext cx="6960680" cy="733750"/>
            <a:chOff x="0" y="0"/>
            <a:chExt cx="9280906" cy="978333"/>
          </a:xfrm>
        </p:grpSpPr>
        <p:sp>
          <p:nvSpPr>
            <p:cNvPr id="5" name="TextBox 5"/>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FFFFFF"/>
                  </a:solidFill>
                  <a:latin typeface="Open Sauce Medium"/>
                </a:rPr>
                <a:t>UNSERE ONLINE-PLATTFORMEN VERBESSERN</a:t>
              </a:r>
            </a:p>
          </p:txBody>
        </p:sp>
        <p:sp>
          <p:nvSpPr>
            <p:cNvPr id="6" name="TextBox 6"/>
            <p:cNvSpPr txBox="1"/>
            <p:nvPr/>
          </p:nvSpPr>
          <p:spPr>
            <a:xfrm>
              <a:off x="0" y="557117"/>
              <a:ext cx="9280906" cy="278977"/>
            </a:xfrm>
            <a:prstGeom prst="rect">
              <a:avLst/>
            </a:prstGeom>
          </p:spPr>
          <p:txBody>
            <a:bodyPr lIns="0" tIns="0" rIns="0" bIns="0" rtlCol="0" anchor="t">
              <a:spAutoFit/>
            </a:bodyPr>
            <a:lstStyle/>
            <a:p>
              <a:pPr algn="just">
                <a:lnSpc>
                  <a:spcPts val="1854"/>
                </a:lnSpc>
                <a:spcBef>
                  <a:spcPct val="0"/>
                </a:spcBef>
              </a:pPr>
              <a:r>
                <a:rPr lang="en-US" sz="1324">
                  <a:solidFill>
                    <a:srgbClr val="FFFFFF"/>
                  </a:solidFill>
                  <a:latin typeface="Open Sauce Light"/>
                </a:rPr>
                <a:t>Wir wollen Online-Operationen unglaublich einfach und benutzerfreundlich machen.</a:t>
              </a:r>
            </a:p>
          </p:txBody>
        </p:sp>
      </p:grpSp>
      <p:sp>
        <p:nvSpPr>
          <p:cNvPr id="7" name="TextBox 7"/>
          <p:cNvSpPr txBox="1"/>
          <p:nvPr/>
        </p:nvSpPr>
        <p:spPr>
          <a:xfrm>
            <a:off x="13814431" y="6640269"/>
            <a:ext cx="3444869" cy="2618031"/>
          </a:xfrm>
          <a:prstGeom prst="rect">
            <a:avLst/>
          </a:prstGeom>
        </p:spPr>
        <p:txBody>
          <a:bodyPr lIns="0" tIns="0" rIns="0" bIns="0" rtlCol="0" anchor="t">
            <a:spAutoFit/>
          </a:bodyPr>
          <a:lstStyle/>
          <a:p>
            <a:pPr>
              <a:lnSpc>
                <a:spcPts val="3477"/>
              </a:lnSpc>
            </a:pPr>
            <a:r>
              <a:rPr lang="en-US" sz="2483">
                <a:solidFill>
                  <a:srgbClr val="3F4042"/>
                </a:solidFill>
                <a:latin typeface="Open Sauce Light"/>
              </a:rPr>
              <a:t>Nur durch gut gestaltete Online-Bereiche können wir wirklich einen positiven Wandel für unsere Kunden bewirken.</a:t>
            </a:r>
          </a:p>
        </p:txBody>
      </p:sp>
      <p:sp>
        <p:nvSpPr>
          <p:cNvPr id="8" name="TextBox 8"/>
          <p:cNvSpPr txBox="1"/>
          <p:nvPr/>
        </p:nvSpPr>
        <p:spPr>
          <a:xfrm>
            <a:off x="1028700" y="3659792"/>
            <a:ext cx="10622115" cy="5529580"/>
          </a:xfrm>
          <a:prstGeom prst="rect">
            <a:avLst/>
          </a:prstGeom>
        </p:spPr>
        <p:txBody>
          <a:bodyPr lIns="0" tIns="0" rIns="0" bIns="0" rtlCol="0" anchor="t">
            <a:spAutoFit/>
          </a:bodyPr>
          <a:lstStyle/>
          <a:p>
            <a:pPr marL="0" lvl="0" indent="0" algn="l">
              <a:lnSpc>
                <a:spcPts val="7279"/>
              </a:lnSpc>
              <a:spcBef>
                <a:spcPct val="0"/>
              </a:spcBef>
            </a:pPr>
            <a:r>
              <a:rPr lang="en-US" sz="5599" spc="-167">
                <a:solidFill>
                  <a:srgbClr val="FFFFFF"/>
                </a:solidFill>
                <a:latin typeface="Ovo Bold"/>
              </a:rPr>
              <a:t>Indem wir für Benutzer eine effektive und sichere Online-Erfahrung schaffen, helfen wir, den Aufwand bei der Verwaltung der Finanzen über alle Altersgruppen hinweg zu verringern.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0845798" cy="9525"/>
          </a:xfrm>
          <a:prstGeom prst="rect">
            <a:avLst/>
          </a:prstGeom>
          <a:solidFill>
            <a:srgbClr val="3F4042"/>
          </a:solidFill>
        </p:spPr>
      </p:sp>
      <p:sp>
        <p:nvSpPr>
          <p:cNvPr id="3" name="Freeform 3"/>
          <p:cNvSpPr/>
          <p:nvPr/>
        </p:nvSpPr>
        <p:spPr>
          <a:xfrm>
            <a:off x="13101003" y="0"/>
            <a:ext cx="5186997" cy="10287000"/>
          </a:xfrm>
          <a:custGeom>
            <a:avLst/>
            <a:gdLst/>
            <a:ahLst/>
            <a:cxnLst/>
            <a:rect l="l" t="t" r="r" b="b"/>
            <a:pathLst>
              <a:path w="5186997" h="10287000">
                <a:moveTo>
                  <a:pt x="0" y="0"/>
                </a:moveTo>
                <a:lnTo>
                  <a:pt x="5186997" y="0"/>
                </a:lnTo>
                <a:lnTo>
                  <a:pt x="5186997" y="10287000"/>
                </a:lnTo>
                <a:lnTo>
                  <a:pt x="0" y="10287000"/>
                </a:lnTo>
                <a:lnTo>
                  <a:pt x="0" y="0"/>
                </a:lnTo>
                <a:close/>
              </a:path>
            </a:pathLst>
          </a:custGeom>
          <a:blipFill>
            <a:blip r:embed="rId2"/>
            <a:stretch>
              <a:fillRect l="-23403" r="-23403" b="-11035"/>
            </a:stretch>
          </a:blipFill>
        </p:spPr>
      </p:sp>
      <p:grpSp>
        <p:nvGrpSpPr>
          <p:cNvPr id="4" name="Group 4"/>
          <p:cNvGrpSpPr/>
          <p:nvPr/>
        </p:nvGrpSpPr>
        <p:grpSpPr>
          <a:xfrm>
            <a:off x="1028700" y="1350289"/>
            <a:ext cx="6960680" cy="733750"/>
            <a:chOff x="0" y="0"/>
            <a:chExt cx="9280906" cy="978333"/>
          </a:xfrm>
        </p:grpSpPr>
        <p:sp>
          <p:nvSpPr>
            <p:cNvPr id="5" name="TextBox 5"/>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6" name="TextBox 6"/>
            <p:cNvSpPr txBox="1"/>
            <p:nvPr/>
          </p:nvSpPr>
          <p:spPr>
            <a:xfrm>
              <a:off x="0" y="55711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grpSp>
        <p:nvGrpSpPr>
          <p:cNvPr id="7" name="Group 7"/>
          <p:cNvGrpSpPr/>
          <p:nvPr/>
        </p:nvGrpSpPr>
        <p:grpSpPr>
          <a:xfrm>
            <a:off x="1028700" y="4753168"/>
            <a:ext cx="9956400" cy="4505132"/>
            <a:chOff x="0" y="0"/>
            <a:chExt cx="13275200" cy="6006842"/>
          </a:xfrm>
        </p:grpSpPr>
        <p:sp>
          <p:nvSpPr>
            <p:cNvPr id="8" name="TextBox 8"/>
            <p:cNvSpPr txBox="1"/>
            <p:nvPr/>
          </p:nvSpPr>
          <p:spPr>
            <a:xfrm>
              <a:off x="0" y="4770484"/>
              <a:ext cx="13275200" cy="1236359"/>
            </a:xfrm>
            <a:prstGeom prst="rect">
              <a:avLst/>
            </a:prstGeom>
          </p:spPr>
          <p:txBody>
            <a:bodyPr lIns="0" tIns="0" rIns="0" bIns="0" rtlCol="0" anchor="t">
              <a:spAutoFit/>
            </a:bodyPr>
            <a:lstStyle/>
            <a:p>
              <a:pPr>
                <a:lnSpc>
                  <a:spcPts val="3780"/>
                </a:lnSpc>
              </a:pPr>
              <a:r>
                <a:rPr lang="en-US" sz="2700">
                  <a:solidFill>
                    <a:srgbClr val="3F4042"/>
                  </a:solidFill>
                  <a:latin typeface="Open Sauce Light"/>
                </a:rPr>
                <a:t>Alle Operationen in unseren Banken, Niederlassungen und Standorteinrichtungen müssen auch online verfügbar sein.</a:t>
              </a:r>
            </a:p>
          </p:txBody>
        </p:sp>
        <p:sp>
          <p:nvSpPr>
            <p:cNvPr id="9" name="TextBox 9"/>
            <p:cNvSpPr txBox="1"/>
            <p:nvPr/>
          </p:nvSpPr>
          <p:spPr>
            <a:xfrm>
              <a:off x="0" y="-76200"/>
              <a:ext cx="13275200" cy="4418753"/>
            </a:xfrm>
            <a:prstGeom prst="rect">
              <a:avLst/>
            </a:prstGeom>
          </p:spPr>
          <p:txBody>
            <a:bodyPr lIns="0" tIns="0" rIns="0" bIns="0" rtlCol="0" anchor="t">
              <a:spAutoFit/>
            </a:bodyPr>
            <a:lstStyle/>
            <a:p>
              <a:pPr marL="0" lvl="0" indent="0" algn="l">
                <a:lnSpc>
                  <a:spcPts val="8840"/>
                </a:lnSpc>
                <a:spcBef>
                  <a:spcPct val="0"/>
                </a:spcBef>
              </a:pPr>
              <a:r>
                <a:rPr lang="en-US" sz="6799" spc="-203">
                  <a:solidFill>
                    <a:srgbClr val="3F4042"/>
                  </a:solidFill>
                  <a:latin typeface="Ovo Bold"/>
                </a:rPr>
                <a:t>Wir streben an, dass alle Offline-Kunden unsere Online-Tools nutzen.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228840"/>
            <a:ext cx="19065607" cy="2444038"/>
          </a:xfrm>
          <a:prstGeom prst="rect">
            <a:avLst/>
          </a:prstGeom>
          <a:solidFill>
            <a:srgbClr val="EB8208"/>
          </a:solidFill>
        </p:spPr>
      </p:sp>
      <p:sp>
        <p:nvSpPr>
          <p:cNvPr id="3" name="AutoShape 3"/>
          <p:cNvSpPr/>
          <p:nvPr/>
        </p:nvSpPr>
        <p:spPr>
          <a:xfrm>
            <a:off x="1190778" y="6945587"/>
            <a:ext cx="17793930" cy="9525"/>
          </a:xfrm>
          <a:prstGeom prst="rect">
            <a:avLst/>
          </a:prstGeom>
          <a:solidFill>
            <a:srgbClr val="3F4042"/>
          </a:solidFill>
        </p:spPr>
      </p:sp>
      <p:grpSp>
        <p:nvGrpSpPr>
          <p:cNvPr id="4" name="Group 4"/>
          <p:cNvGrpSpPr/>
          <p:nvPr/>
        </p:nvGrpSpPr>
        <p:grpSpPr>
          <a:xfrm>
            <a:off x="1190778" y="6868707"/>
            <a:ext cx="163286" cy="16328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sp>
      </p:grpSp>
      <p:grpSp>
        <p:nvGrpSpPr>
          <p:cNvPr id="6" name="Group 6"/>
          <p:cNvGrpSpPr/>
          <p:nvPr/>
        </p:nvGrpSpPr>
        <p:grpSpPr>
          <a:xfrm>
            <a:off x="1028700" y="2962374"/>
            <a:ext cx="8305144" cy="1717917"/>
            <a:chOff x="0" y="0"/>
            <a:chExt cx="11073526" cy="2290557"/>
          </a:xfrm>
        </p:grpSpPr>
        <p:sp>
          <p:nvSpPr>
            <p:cNvPr id="7" name="TextBox 7"/>
            <p:cNvSpPr txBox="1"/>
            <p:nvPr/>
          </p:nvSpPr>
          <p:spPr>
            <a:xfrm>
              <a:off x="0" y="1694285"/>
              <a:ext cx="11073526" cy="596272"/>
            </a:xfrm>
            <a:prstGeom prst="rect">
              <a:avLst/>
            </a:prstGeom>
          </p:spPr>
          <p:txBody>
            <a:bodyPr lIns="0" tIns="0" rIns="0" bIns="0" rtlCol="0" anchor="t">
              <a:spAutoFit/>
            </a:bodyPr>
            <a:lstStyle/>
            <a:p>
              <a:pPr>
                <a:lnSpc>
                  <a:spcPts val="3780"/>
                </a:lnSpc>
                <a:spcBef>
                  <a:spcPct val="0"/>
                </a:spcBef>
              </a:pPr>
              <a:r>
                <a:rPr lang="en-US" sz="2700">
                  <a:solidFill>
                    <a:srgbClr val="3F4042"/>
                  </a:solidFill>
                  <a:latin typeface="Open Sauce Light"/>
                </a:rPr>
                <a:t>Wie unser Jahr aussieht:</a:t>
              </a:r>
            </a:p>
          </p:txBody>
        </p:sp>
        <p:sp>
          <p:nvSpPr>
            <p:cNvPr id="8" name="TextBox 8"/>
            <p:cNvSpPr txBox="1"/>
            <p:nvPr/>
          </p:nvSpPr>
          <p:spPr>
            <a:xfrm>
              <a:off x="0" y="-85725"/>
              <a:ext cx="11073526" cy="1620595"/>
            </a:xfrm>
            <a:prstGeom prst="rect">
              <a:avLst/>
            </a:prstGeom>
          </p:spPr>
          <p:txBody>
            <a:bodyPr lIns="0" tIns="0" rIns="0" bIns="0" rtlCol="0" anchor="t">
              <a:spAutoFit/>
            </a:bodyPr>
            <a:lstStyle/>
            <a:p>
              <a:pPr marL="0" lvl="0" indent="0">
                <a:lnSpc>
                  <a:spcPts val="9890"/>
                </a:lnSpc>
                <a:spcBef>
                  <a:spcPct val="0"/>
                </a:spcBef>
              </a:pPr>
              <a:r>
                <a:rPr lang="en-US" sz="7608" spc="-228">
                  <a:solidFill>
                    <a:srgbClr val="3F4042"/>
                  </a:solidFill>
                  <a:latin typeface="Ovo Bold"/>
                </a:rPr>
                <a:t>Roadmap</a:t>
              </a:r>
            </a:p>
          </p:txBody>
        </p:sp>
      </p:grpSp>
      <p:sp>
        <p:nvSpPr>
          <p:cNvPr id="9" name="TextBox 9"/>
          <p:cNvSpPr txBox="1"/>
          <p:nvPr/>
        </p:nvSpPr>
        <p:spPr>
          <a:xfrm>
            <a:off x="866622"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1</a:t>
            </a:r>
          </a:p>
        </p:txBody>
      </p:sp>
      <p:sp>
        <p:nvSpPr>
          <p:cNvPr id="10" name="TextBox 10"/>
          <p:cNvSpPr txBox="1"/>
          <p:nvPr/>
        </p:nvSpPr>
        <p:spPr>
          <a:xfrm>
            <a:off x="106463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Januar-Ziel: </a:t>
            </a:r>
          </a:p>
          <a:p>
            <a:pPr>
              <a:lnSpc>
                <a:spcPts val="2994"/>
              </a:lnSpc>
            </a:pPr>
            <a:r>
              <a:rPr lang="en-US" sz="2139">
                <a:solidFill>
                  <a:srgbClr val="3F4042"/>
                </a:solidFill>
                <a:latin typeface="Open Sauce Medium"/>
              </a:rPr>
              <a:t>Besprechung der VCs und IT-Teams</a:t>
            </a:r>
          </a:p>
        </p:txBody>
      </p:sp>
      <p:grpSp>
        <p:nvGrpSpPr>
          <p:cNvPr id="11" name="Group 11"/>
          <p:cNvGrpSpPr/>
          <p:nvPr/>
        </p:nvGrpSpPr>
        <p:grpSpPr>
          <a:xfrm>
            <a:off x="1028700" y="740724"/>
            <a:ext cx="9134677" cy="733750"/>
            <a:chOff x="0" y="0"/>
            <a:chExt cx="12179569" cy="978333"/>
          </a:xfrm>
        </p:grpSpPr>
        <p:sp>
          <p:nvSpPr>
            <p:cNvPr id="12" name="TextBox 12"/>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UNSERE ONLINE-PLATTFORMEN VERBESSERN</a:t>
              </a:r>
            </a:p>
          </p:txBody>
        </p:sp>
        <p:sp>
          <p:nvSpPr>
            <p:cNvPr id="13" name="TextBox 13"/>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FFFFFF"/>
                  </a:solidFill>
                  <a:latin typeface="Open Sauce Light"/>
                </a:rPr>
                <a:t>Wir wollen Online-Operationen unglaublich einfach und benutzerfreundlich machen.</a:t>
              </a:r>
            </a:p>
          </p:txBody>
        </p:sp>
      </p:grpSp>
      <p:sp>
        <p:nvSpPr>
          <p:cNvPr id="14" name="TextBox 14"/>
          <p:cNvSpPr txBox="1"/>
          <p:nvPr/>
        </p:nvSpPr>
        <p:spPr>
          <a:xfrm>
            <a:off x="420966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2</a:t>
            </a:r>
          </a:p>
        </p:txBody>
      </p:sp>
      <p:sp>
        <p:nvSpPr>
          <p:cNvPr id="15" name="TextBox 15"/>
          <p:cNvSpPr txBox="1"/>
          <p:nvPr/>
        </p:nvSpPr>
        <p:spPr>
          <a:xfrm>
            <a:off x="4533823" y="7477783"/>
            <a:ext cx="2479985" cy="1098316"/>
          </a:xfrm>
          <a:prstGeom prst="rect">
            <a:avLst/>
          </a:prstGeom>
        </p:spPr>
        <p:txBody>
          <a:bodyPr lIns="0" tIns="0" rIns="0" bIns="0" rtlCol="0" anchor="t">
            <a:spAutoFit/>
          </a:bodyPr>
          <a:lstStyle/>
          <a:p>
            <a:pPr>
              <a:lnSpc>
                <a:spcPts val="2183"/>
              </a:lnSpc>
            </a:pPr>
            <a:r>
              <a:rPr lang="en-US" sz="1559">
                <a:solidFill>
                  <a:srgbClr val="3F4042"/>
                </a:solidFill>
                <a:latin typeface="Open Sauce Medium"/>
              </a:rPr>
              <a:t>März-Ziel: </a:t>
            </a:r>
          </a:p>
          <a:p>
            <a:pPr>
              <a:lnSpc>
                <a:spcPts val="2183"/>
              </a:lnSpc>
            </a:pPr>
            <a:r>
              <a:rPr lang="en-US" sz="1559">
                <a:solidFill>
                  <a:srgbClr val="3F4042"/>
                </a:solidFill>
                <a:latin typeface="Open Sauce Medium"/>
              </a:rPr>
              <a:t>Website-Erstellung und Fehlersuche und -behebung</a:t>
            </a:r>
          </a:p>
        </p:txBody>
      </p:sp>
      <p:sp>
        <p:nvSpPr>
          <p:cNvPr id="16" name="TextBox 16"/>
          <p:cNvSpPr txBox="1"/>
          <p:nvPr/>
        </p:nvSpPr>
        <p:spPr>
          <a:xfrm>
            <a:off x="767885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3</a:t>
            </a:r>
          </a:p>
        </p:txBody>
      </p:sp>
      <p:sp>
        <p:nvSpPr>
          <p:cNvPr id="17" name="TextBox 17"/>
          <p:cNvSpPr txBox="1"/>
          <p:nvPr/>
        </p:nvSpPr>
        <p:spPr>
          <a:xfrm>
            <a:off x="8003013" y="7477783"/>
            <a:ext cx="2479985" cy="73268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Mai-Ziel: </a:t>
            </a:r>
          </a:p>
          <a:p>
            <a:pPr>
              <a:lnSpc>
                <a:spcPts val="2994"/>
              </a:lnSpc>
            </a:pPr>
            <a:r>
              <a:rPr lang="en-US" sz="2139">
                <a:solidFill>
                  <a:srgbClr val="3F4042"/>
                </a:solidFill>
                <a:latin typeface="Open Sauce Medium"/>
              </a:rPr>
              <a:t>Testlauf</a:t>
            </a:r>
          </a:p>
        </p:txBody>
      </p:sp>
      <p:sp>
        <p:nvSpPr>
          <p:cNvPr id="18" name="TextBox 18"/>
          <p:cNvSpPr txBox="1"/>
          <p:nvPr/>
        </p:nvSpPr>
        <p:spPr>
          <a:xfrm>
            <a:off x="11117716"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4</a:t>
            </a:r>
          </a:p>
        </p:txBody>
      </p:sp>
      <p:sp>
        <p:nvSpPr>
          <p:cNvPr id="19" name="TextBox 19"/>
          <p:cNvSpPr txBox="1"/>
          <p:nvPr/>
        </p:nvSpPr>
        <p:spPr>
          <a:xfrm>
            <a:off x="1147220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August-Ziel: </a:t>
            </a:r>
          </a:p>
          <a:p>
            <a:pPr>
              <a:lnSpc>
                <a:spcPts val="2994"/>
              </a:lnSpc>
            </a:pPr>
            <a:r>
              <a:rPr lang="en-US" sz="2139">
                <a:solidFill>
                  <a:srgbClr val="3F4042"/>
                </a:solidFill>
                <a:latin typeface="Open Sauce Medium"/>
              </a:rPr>
              <a:t>Marketing und Bereitstellung</a:t>
            </a:r>
          </a:p>
        </p:txBody>
      </p:sp>
      <p:sp>
        <p:nvSpPr>
          <p:cNvPr id="20" name="TextBox 20"/>
          <p:cNvSpPr txBox="1"/>
          <p:nvPr/>
        </p:nvSpPr>
        <p:spPr>
          <a:xfrm>
            <a:off x="1461723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5</a:t>
            </a:r>
          </a:p>
        </p:txBody>
      </p:sp>
      <p:sp>
        <p:nvSpPr>
          <p:cNvPr id="21" name="TextBox 21"/>
          <p:cNvSpPr txBox="1"/>
          <p:nvPr/>
        </p:nvSpPr>
        <p:spPr>
          <a:xfrm>
            <a:off x="14941393" y="7458733"/>
            <a:ext cx="2479985" cy="730222"/>
          </a:xfrm>
          <a:prstGeom prst="rect">
            <a:avLst/>
          </a:prstGeom>
        </p:spPr>
        <p:txBody>
          <a:bodyPr lIns="0" tIns="0" rIns="0" bIns="0" rtlCol="0" anchor="t">
            <a:spAutoFit/>
          </a:bodyPr>
          <a:lstStyle/>
          <a:p>
            <a:pPr>
              <a:lnSpc>
                <a:spcPts val="2932"/>
              </a:lnSpc>
            </a:pPr>
            <a:r>
              <a:rPr lang="en-US" sz="2094">
                <a:solidFill>
                  <a:srgbClr val="3F4042"/>
                </a:solidFill>
                <a:latin typeface="Open Sauce Medium"/>
              </a:rPr>
              <a:t>November-Ziel: </a:t>
            </a:r>
          </a:p>
          <a:p>
            <a:pPr>
              <a:lnSpc>
                <a:spcPts val="2932"/>
              </a:lnSpc>
            </a:pPr>
            <a:r>
              <a:rPr lang="en-US" sz="2094">
                <a:solidFill>
                  <a:srgbClr val="3F4042"/>
                </a:solidFill>
                <a:latin typeface="Open Sauce Medium"/>
              </a:rPr>
              <a:t>Offizieller Neustart</a:t>
            </a:r>
          </a:p>
        </p:txBody>
      </p:sp>
      <p:grpSp>
        <p:nvGrpSpPr>
          <p:cNvPr id="22" name="Group 22"/>
          <p:cNvGrpSpPr/>
          <p:nvPr/>
        </p:nvGrpSpPr>
        <p:grpSpPr>
          <a:xfrm>
            <a:off x="4533823" y="6868707"/>
            <a:ext cx="163286" cy="16328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sp>
      </p:grpSp>
      <p:grpSp>
        <p:nvGrpSpPr>
          <p:cNvPr id="24" name="Group 24"/>
          <p:cNvGrpSpPr/>
          <p:nvPr/>
        </p:nvGrpSpPr>
        <p:grpSpPr>
          <a:xfrm>
            <a:off x="8003013" y="6868707"/>
            <a:ext cx="163286" cy="16328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sp>
      </p:grpSp>
      <p:grpSp>
        <p:nvGrpSpPr>
          <p:cNvPr id="26" name="Group 26"/>
          <p:cNvGrpSpPr/>
          <p:nvPr/>
        </p:nvGrpSpPr>
        <p:grpSpPr>
          <a:xfrm>
            <a:off x="11523515" y="6868707"/>
            <a:ext cx="163286" cy="16328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sp>
      </p:grpSp>
      <p:grpSp>
        <p:nvGrpSpPr>
          <p:cNvPr id="28" name="Group 28"/>
          <p:cNvGrpSpPr/>
          <p:nvPr/>
        </p:nvGrpSpPr>
        <p:grpSpPr>
          <a:xfrm>
            <a:off x="14941393" y="6868707"/>
            <a:ext cx="163286" cy="16328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3498" y="-270447"/>
            <a:ext cx="5397634" cy="10827894"/>
          </a:xfrm>
          <a:prstGeom prst="rect">
            <a:avLst/>
          </a:prstGeom>
          <a:solidFill>
            <a:srgbClr val="EDEDED"/>
          </a:solidFill>
        </p:spPr>
      </p:sp>
      <p:sp>
        <p:nvSpPr>
          <p:cNvPr id="3" name="TextBox 3"/>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grpSp>
        <p:nvGrpSpPr>
          <p:cNvPr id="4" name="Group 4"/>
          <p:cNvGrpSpPr/>
          <p:nvPr/>
        </p:nvGrpSpPr>
        <p:grpSpPr>
          <a:xfrm>
            <a:off x="1028700" y="7342856"/>
            <a:ext cx="3268473" cy="1915444"/>
            <a:chOff x="0" y="0"/>
            <a:chExt cx="4357964" cy="2553925"/>
          </a:xfrm>
        </p:grpSpPr>
        <p:sp>
          <p:nvSpPr>
            <p:cNvPr id="5" name="TextBox 5"/>
            <p:cNvSpPr txBox="1"/>
            <p:nvPr/>
          </p:nvSpPr>
          <p:spPr>
            <a:xfrm>
              <a:off x="0" y="186055"/>
              <a:ext cx="4357964" cy="765748"/>
            </a:xfrm>
            <a:prstGeom prst="rect">
              <a:avLst/>
            </a:prstGeom>
          </p:spPr>
          <p:txBody>
            <a:bodyPr lIns="0" tIns="0" rIns="0" bIns="0" rtlCol="0" anchor="t">
              <a:spAutoFit/>
            </a:bodyPr>
            <a:lstStyle/>
            <a:p>
              <a:pPr marL="0" lvl="0" indent="0">
                <a:lnSpc>
                  <a:spcPts val="2393"/>
                </a:lnSpc>
              </a:pPr>
              <a:r>
                <a:rPr lang="en-US" sz="1841" spc="-55">
                  <a:solidFill>
                    <a:srgbClr val="3F4042"/>
                  </a:solidFill>
                  <a:latin typeface="Open Sauce Medium"/>
                </a:rPr>
                <a:t>UNSERE ONLINE-PLATTFORMEN VERBESSERN</a:t>
              </a:r>
            </a:p>
          </p:txBody>
        </p:sp>
        <p:sp>
          <p:nvSpPr>
            <p:cNvPr id="6" name="TextBox 6"/>
            <p:cNvSpPr txBox="1"/>
            <p:nvPr/>
          </p:nvSpPr>
          <p:spPr>
            <a:xfrm>
              <a:off x="0" y="1401823"/>
              <a:ext cx="4357964" cy="1152102"/>
            </a:xfrm>
            <a:prstGeom prst="rect">
              <a:avLst/>
            </a:prstGeom>
          </p:spPr>
          <p:txBody>
            <a:bodyPr lIns="0" tIns="0" rIns="0" bIns="0" rtlCol="0" anchor="t">
              <a:spAutoFit/>
            </a:bodyPr>
            <a:lstStyle/>
            <a:p>
              <a:pPr>
                <a:lnSpc>
                  <a:spcPts val="2379"/>
                </a:lnSpc>
                <a:spcBef>
                  <a:spcPct val="0"/>
                </a:spcBef>
              </a:pPr>
              <a:r>
                <a:rPr lang="en-US" sz="1699">
                  <a:solidFill>
                    <a:srgbClr val="3F4042"/>
                  </a:solidFill>
                  <a:latin typeface="Open Sauce Light"/>
                </a:rPr>
                <a:t>Wir wollen Online-Operationen unglaublich einfach und benutzerfreundlich machen.</a:t>
              </a:r>
            </a:p>
          </p:txBody>
        </p:sp>
      </p:grpSp>
      <p:grpSp>
        <p:nvGrpSpPr>
          <p:cNvPr id="7" name="Group 7"/>
          <p:cNvGrpSpPr/>
          <p:nvPr/>
        </p:nvGrpSpPr>
        <p:grpSpPr>
          <a:xfrm>
            <a:off x="6954757" y="3207500"/>
            <a:ext cx="9493202" cy="3872001"/>
            <a:chOff x="0" y="0"/>
            <a:chExt cx="12657602" cy="5162668"/>
          </a:xfrm>
        </p:grpSpPr>
        <p:sp>
          <p:nvSpPr>
            <p:cNvPr id="8" name="AutoShape 8"/>
            <p:cNvSpPr/>
            <p:nvPr/>
          </p:nvSpPr>
          <p:spPr>
            <a:xfrm>
              <a:off x="0" y="2203963"/>
              <a:ext cx="12657602" cy="12700"/>
            </a:xfrm>
            <a:prstGeom prst="rect">
              <a:avLst/>
            </a:prstGeom>
            <a:solidFill>
              <a:srgbClr val="3F4042"/>
            </a:solidFill>
          </p:spPr>
        </p:sp>
        <p:sp>
          <p:nvSpPr>
            <p:cNvPr id="9" name="TextBox 9"/>
            <p:cNvSpPr txBox="1"/>
            <p:nvPr/>
          </p:nvSpPr>
          <p:spPr>
            <a:xfrm>
              <a:off x="0" y="3010215"/>
              <a:ext cx="12657602" cy="1308100"/>
            </a:xfrm>
            <a:prstGeom prst="rect">
              <a:avLst/>
            </a:prstGeom>
          </p:spPr>
          <p:txBody>
            <a:bodyPr lIns="0" tIns="0" rIns="0" bIns="0" rtlCol="0" anchor="t">
              <a:spAutoFit/>
            </a:bodyPr>
            <a:lstStyle/>
            <a:p>
              <a:pPr>
                <a:lnSpc>
                  <a:spcPts val="2625"/>
                </a:lnSpc>
                <a:spcBef>
                  <a:spcPct val="0"/>
                </a:spcBef>
              </a:pPr>
              <a:r>
                <a:rPr lang="en-US" sz="1875">
                  <a:solidFill>
                    <a:srgbClr val="3F4042"/>
                  </a:solidFill>
                  <a:latin typeface="Open Sauce Light"/>
                </a:rPr>
                <a:t>Obwohl wir von diesem Großprojekt überzeugt sind und uns darauf freuen, müssen wir auch erwarten, dass es zu großen und kleinen Problemen kommen wird. Wir wollen uns auf unser Endziel konzentrieren und stetig daraufhin arbeiten.</a:t>
              </a:r>
            </a:p>
          </p:txBody>
        </p:sp>
        <p:sp>
          <p:nvSpPr>
            <p:cNvPr id="10" name="TextBox 10"/>
            <p:cNvSpPr txBox="1"/>
            <p:nvPr/>
          </p:nvSpPr>
          <p:spPr>
            <a:xfrm>
              <a:off x="0" y="-85725"/>
              <a:ext cx="12657602" cy="1620595"/>
            </a:xfrm>
            <a:prstGeom prst="rect">
              <a:avLst/>
            </a:prstGeom>
          </p:spPr>
          <p:txBody>
            <a:bodyPr lIns="0" tIns="0" rIns="0" bIns="0" rtlCol="0" anchor="t">
              <a:spAutoFit/>
            </a:bodyPr>
            <a:lstStyle/>
            <a:p>
              <a:pPr marL="0" lvl="0" indent="0" algn="l">
                <a:lnSpc>
                  <a:spcPts val="9890"/>
                </a:lnSpc>
                <a:spcBef>
                  <a:spcPct val="0"/>
                </a:spcBef>
              </a:pPr>
              <a:r>
                <a:rPr lang="en-US" sz="7608" spc="-228">
                  <a:solidFill>
                    <a:srgbClr val="3F4042"/>
                  </a:solidFill>
                  <a:latin typeface="Ovo Bold"/>
                </a:rPr>
                <a:t>Sicherheitsvorfälle</a:t>
              </a:r>
            </a:p>
          </p:txBody>
        </p:sp>
        <p:sp>
          <p:nvSpPr>
            <p:cNvPr id="11" name="AutoShape 11"/>
            <p:cNvSpPr/>
            <p:nvPr/>
          </p:nvSpPr>
          <p:spPr>
            <a:xfrm>
              <a:off x="0" y="5149968"/>
              <a:ext cx="12657602" cy="12700"/>
            </a:xfrm>
            <a:prstGeom prst="rect">
              <a:avLst/>
            </a:prstGeom>
            <a:solidFill>
              <a:srgbClr val="3F4042"/>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228840"/>
            <a:ext cx="6666654" cy="10807090"/>
          </a:xfrm>
          <a:prstGeom prst="rect">
            <a:avLst/>
          </a:prstGeom>
          <a:solidFill>
            <a:srgbClr val="EDEDED"/>
          </a:solidFill>
        </p:spPr>
      </p:sp>
      <p:sp>
        <p:nvSpPr>
          <p:cNvPr id="3" name="TextBox 3"/>
          <p:cNvSpPr txBox="1"/>
          <p:nvPr/>
        </p:nvSpPr>
        <p:spPr>
          <a:xfrm>
            <a:off x="1028700" y="981075"/>
            <a:ext cx="4268523" cy="3470324"/>
          </a:xfrm>
          <a:prstGeom prst="rect">
            <a:avLst/>
          </a:prstGeom>
        </p:spPr>
        <p:txBody>
          <a:bodyPr lIns="0" tIns="0" rIns="0" bIns="0" rtlCol="0" anchor="t">
            <a:spAutoFit/>
          </a:bodyPr>
          <a:lstStyle/>
          <a:p>
            <a:pPr marL="0" lvl="0" indent="0">
              <a:lnSpc>
                <a:spcPts val="5519"/>
              </a:lnSpc>
            </a:pPr>
            <a:r>
              <a:rPr lang="en-US" sz="4246" spc="-127">
                <a:solidFill>
                  <a:srgbClr val="3F4042"/>
                </a:solidFill>
                <a:latin typeface="Ovo Bold"/>
              </a:rPr>
              <a:t>Zusammenfassung</a:t>
            </a:r>
          </a:p>
          <a:p>
            <a:pPr marL="0" lvl="0" indent="0">
              <a:lnSpc>
                <a:spcPts val="5519"/>
              </a:lnSpc>
            </a:pPr>
            <a:r>
              <a:rPr lang="en-US" sz="4246" spc="-127">
                <a:solidFill>
                  <a:srgbClr val="3F4042"/>
                </a:solidFill>
                <a:latin typeface="Ovo Bold"/>
              </a:rPr>
              <a:t>der Unternehmens-strategie</a:t>
            </a:r>
          </a:p>
          <a:p>
            <a:pPr marL="0" lvl="0" indent="0">
              <a:lnSpc>
                <a:spcPts val="5519"/>
              </a:lnSpc>
            </a:pPr>
            <a:endParaRPr lang="en-US" sz="4246" spc="-127">
              <a:solidFill>
                <a:srgbClr val="3F4042"/>
              </a:solidFill>
              <a:latin typeface="Ovo Bold"/>
            </a:endParaRPr>
          </a:p>
        </p:txBody>
      </p:sp>
      <p:sp>
        <p:nvSpPr>
          <p:cNvPr id="4" name="TextBox 4"/>
          <p:cNvSpPr txBox="1"/>
          <p:nvPr/>
        </p:nvSpPr>
        <p:spPr>
          <a:xfrm>
            <a:off x="1028700" y="6610985"/>
            <a:ext cx="4268523" cy="2647315"/>
          </a:xfrm>
          <a:prstGeom prst="rect">
            <a:avLst/>
          </a:prstGeom>
        </p:spPr>
        <p:txBody>
          <a:bodyPr lIns="0" tIns="0" rIns="0" bIns="0" rtlCol="0" anchor="t">
            <a:spAutoFit/>
          </a:bodyPr>
          <a:lstStyle/>
          <a:p>
            <a:pPr>
              <a:lnSpc>
                <a:spcPts val="2659"/>
              </a:lnSpc>
              <a:spcBef>
                <a:spcPct val="0"/>
              </a:spcBef>
            </a:pPr>
            <a:r>
              <a:rPr lang="en-US" sz="1899">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grpSp>
        <p:nvGrpSpPr>
          <p:cNvPr id="5" name="Group 5"/>
          <p:cNvGrpSpPr/>
          <p:nvPr/>
        </p:nvGrpSpPr>
        <p:grpSpPr>
          <a:xfrm>
            <a:off x="7955625" y="1207316"/>
            <a:ext cx="9303675" cy="746915"/>
            <a:chOff x="0" y="0"/>
            <a:chExt cx="12404900" cy="995887"/>
          </a:xfrm>
        </p:grpSpPr>
        <p:sp>
          <p:nvSpPr>
            <p:cNvPr id="6" name="TextBox 6"/>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Die Online-Plattformen von Sitwell müssen neu gestaltet werden</a:t>
              </a:r>
            </a:p>
          </p:txBody>
        </p:sp>
        <p:sp>
          <p:nvSpPr>
            <p:cNvPr id="7" name="TextBox 7"/>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PROBLEME, DIE WIR LÖSEN, ODER GELEGENHEIT, DIE WIR NUTZEN MÖCHTEN</a:t>
              </a:r>
            </a:p>
          </p:txBody>
        </p:sp>
      </p:grpSp>
      <p:sp>
        <p:nvSpPr>
          <p:cNvPr id="8" name="TextBox 8"/>
          <p:cNvSpPr txBox="1"/>
          <p:nvPr/>
        </p:nvSpPr>
        <p:spPr>
          <a:xfrm>
            <a:off x="7118433" y="983705"/>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sp>
        <p:nvSpPr>
          <p:cNvPr id="9" name="TextBox 9"/>
          <p:cNvSpPr txBox="1"/>
          <p:nvPr/>
        </p:nvSpPr>
        <p:spPr>
          <a:xfrm>
            <a:off x="7118433" y="2780671"/>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sp>
        <p:nvSpPr>
          <p:cNvPr id="10" name="TextBox 10"/>
          <p:cNvSpPr txBox="1"/>
          <p:nvPr/>
        </p:nvSpPr>
        <p:spPr>
          <a:xfrm>
            <a:off x="7118433" y="4577637"/>
            <a:ext cx="565791" cy="1117936"/>
          </a:xfrm>
          <a:prstGeom prst="rect">
            <a:avLst/>
          </a:prstGeom>
        </p:spPr>
        <p:txBody>
          <a:bodyPr lIns="0" tIns="0" rIns="0" bIns="0" rtlCol="0" anchor="t">
            <a:spAutoFit/>
          </a:bodyPr>
          <a:lstStyle/>
          <a:p>
            <a:pPr>
              <a:lnSpc>
                <a:spcPts val="8932"/>
              </a:lnSpc>
            </a:pPr>
            <a:r>
              <a:rPr lang="en-US" sz="6871" spc="694">
                <a:solidFill>
                  <a:srgbClr val="EB8208"/>
                </a:solidFill>
                <a:latin typeface="Ovo"/>
              </a:rPr>
              <a:t>3</a:t>
            </a:r>
          </a:p>
        </p:txBody>
      </p:sp>
      <p:sp>
        <p:nvSpPr>
          <p:cNvPr id="11" name="TextBox 11"/>
          <p:cNvSpPr txBox="1"/>
          <p:nvPr/>
        </p:nvSpPr>
        <p:spPr>
          <a:xfrm>
            <a:off x="7118433" y="6374603"/>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sp>
        <p:nvSpPr>
          <p:cNvPr id="12" name="TextBox 12"/>
          <p:cNvSpPr txBox="1"/>
          <p:nvPr/>
        </p:nvSpPr>
        <p:spPr>
          <a:xfrm>
            <a:off x="7118433" y="8171569"/>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nvGrpSpPr>
          <p:cNvPr id="13" name="Group 13"/>
          <p:cNvGrpSpPr/>
          <p:nvPr/>
        </p:nvGrpSpPr>
        <p:grpSpPr>
          <a:xfrm>
            <a:off x="7955625" y="3004282"/>
            <a:ext cx="9303675" cy="746915"/>
            <a:chOff x="0" y="0"/>
            <a:chExt cx="12404900" cy="995887"/>
          </a:xfrm>
        </p:grpSpPr>
        <p:sp>
          <p:nvSpPr>
            <p:cNvPr id="14" name="TextBox 14"/>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Das IT-Team von Sitwell muss sich verstärkt darum kümmern</a:t>
              </a:r>
            </a:p>
          </p:txBody>
        </p:sp>
        <p:sp>
          <p:nvSpPr>
            <p:cNvPr id="15" name="TextBox 15"/>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DAS IT-TEAM VON SITWELL MUSS SICH VERSTÄRKT DARUM KÜMMERN</a:t>
              </a:r>
            </a:p>
          </p:txBody>
        </p:sp>
      </p:grpSp>
      <p:grpSp>
        <p:nvGrpSpPr>
          <p:cNvPr id="16" name="Group 16"/>
          <p:cNvGrpSpPr/>
          <p:nvPr/>
        </p:nvGrpSpPr>
        <p:grpSpPr>
          <a:xfrm>
            <a:off x="7955625" y="4564442"/>
            <a:ext cx="9303675" cy="1061240"/>
            <a:chOff x="0" y="0"/>
            <a:chExt cx="12404900" cy="1414987"/>
          </a:xfrm>
        </p:grpSpPr>
        <p:sp>
          <p:nvSpPr>
            <p:cNvPr id="17" name="TextBox 17"/>
            <p:cNvSpPr txBox="1"/>
            <p:nvPr/>
          </p:nvSpPr>
          <p:spPr>
            <a:xfrm>
              <a:off x="0" y="635207"/>
              <a:ext cx="12404900" cy="744220"/>
            </a:xfrm>
            <a:prstGeom prst="rect">
              <a:avLst/>
            </a:prstGeom>
          </p:spPr>
          <p:txBody>
            <a:bodyPr lIns="0" tIns="0" rIns="0" bIns="0" rtlCol="0" anchor="t">
              <a:spAutoFit/>
            </a:bodyPr>
            <a:lstStyle/>
            <a:p>
              <a:pPr>
                <a:lnSpc>
                  <a:spcPts val="2309"/>
                </a:lnSpc>
                <a:spcBef>
                  <a:spcPct val="0"/>
                </a:spcBef>
              </a:pPr>
              <a:r>
                <a:rPr lang="en-US" sz="1649">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8" name="TextBox 18"/>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WIR WIRD SICH DIE ERFÜLLUNG DIESES ZIELS UMFASSEND AUSWIRKEN?</a:t>
              </a:r>
            </a:p>
          </p:txBody>
        </p:sp>
      </p:grpSp>
      <p:grpSp>
        <p:nvGrpSpPr>
          <p:cNvPr id="19" name="Group 19"/>
          <p:cNvGrpSpPr/>
          <p:nvPr/>
        </p:nvGrpSpPr>
        <p:grpSpPr>
          <a:xfrm>
            <a:off x="7955625" y="6427906"/>
            <a:ext cx="9303675" cy="1087531"/>
            <a:chOff x="0" y="0"/>
            <a:chExt cx="12404900" cy="1450041"/>
          </a:xfrm>
        </p:grpSpPr>
        <p:sp>
          <p:nvSpPr>
            <p:cNvPr id="20" name="TextBox 20"/>
            <p:cNvSpPr txBox="1"/>
            <p:nvPr/>
          </p:nvSpPr>
          <p:spPr>
            <a:xfrm>
              <a:off x="0" y="1006047"/>
              <a:ext cx="12404900" cy="443994"/>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streben an, dass alle Offline-Kunden unsere Online-Tools nutzen.</a:t>
              </a:r>
            </a:p>
          </p:txBody>
        </p:sp>
        <p:sp>
          <p:nvSpPr>
            <p:cNvPr id="21" name="TextBox 21"/>
            <p:cNvSpPr txBox="1"/>
            <p:nvPr/>
          </p:nvSpPr>
          <p:spPr>
            <a:xfrm>
              <a:off x="0" y="2540"/>
              <a:ext cx="12404900" cy="766172"/>
            </a:xfrm>
            <a:prstGeom prst="rect">
              <a:avLst/>
            </a:prstGeom>
          </p:spPr>
          <p:txBody>
            <a:bodyPr lIns="0" tIns="0" rIns="0" bIns="0" rtlCol="0" anchor="t">
              <a:spAutoFit/>
            </a:bodyPr>
            <a:lstStyle/>
            <a:p>
              <a:pPr>
                <a:lnSpc>
                  <a:spcPts val="2360"/>
                </a:lnSpc>
              </a:pPr>
              <a:r>
                <a:rPr lang="en-US" sz="1816" spc="-54">
                  <a:solidFill>
                    <a:srgbClr val="3F4042"/>
                  </a:solidFill>
                  <a:latin typeface="Open Sauce Medium"/>
                </a:rPr>
                <a:t>SCHLÜSSELMETRIKEN. WOHER WISSEN WIR, OB WIR DIESES ZIEL ERREICHT HABEN? WIE WISSEN WIR, OB WIR ERFOLGREICH SIND?</a:t>
              </a:r>
            </a:p>
          </p:txBody>
        </p:sp>
      </p:grpSp>
      <p:grpSp>
        <p:nvGrpSpPr>
          <p:cNvPr id="22" name="Group 22"/>
          <p:cNvGrpSpPr/>
          <p:nvPr/>
        </p:nvGrpSpPr>
        <p:grpSpPr>
          <a:xfrm>
            <a:off x="7955625" y="8395180"/>
            <a:ext cx="9303675" cy="746915"/>
            <a:chOff x="0" y="0"/>
            <a:chExt cx="12404900" cy="995887"/>
          </a:xfrm>
        </p:grpSpPr>
        <p:sp>
          <p:nvSpPr>
            <p:cNvPr id="23" name="TextBox 23"/>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Sicherheitsvorfälle</a:t>
              </a:r>
            </a:p>
          </p:txBody>
        </p:sp>
        <p:sp>
          <p:nvSpPr>
            <p:cNvPr id="24" name="TextBox 24"/>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RISIKEN ODER MÖGLICHE HINDERNISSE MIT STAND VON HEUTE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95946" y="0"/>
            <a:ext cx="10392054" cy="10287000"/>
          </a:xfrm>
          <a:custGeom>
            <a:avLst/>
            <a:gdLst/>
            <a:ahLst/>
            <a:cxnLst/>
            <a:rect l="l" t="t" r="r" b="b"/>
            <a:pathLst>
              <a:path w="10392054" h="10287000">
                <a:moveTo>
                  <a:pt x="0" y="0"/>
                </a:moveTo>
                <a:lnTo>
                  <a:pt x="10392054" y="0"/>
                </a:lnTo>
                <a:lnTo>
                  <a:pt x="10392054" y="10287000"/>
                </a:lnTo>
                <a:lnTo>
                  <a:pt x="0" y="10287000"/>
                </a:lnTo>
                <a:lnTo>
                  <a:pt x="0" y="0"/>
                </a:lnTo>
                <a:close/>
              </a:path>
            </a:pathLst>
          </a:custGeom>
          <a:blipFill>
            <a:blip r:embed="rId2"/>
            <a:stretch>
              <a:fillRect l="-39832" r="-2597"/>
            </a:stretch>
          </a:blipFill>
        </p:spPr>
      </p:sp>
      <p:sp>
        <p:nvSpPr>
          <p:cNvPr id="3" name="AutoShape 3"/>
          <p:cNvSpPr/>
          <p:nvPr/>
        </p:nvSpPr>
        <p:spPr>
          <a:xfrm>
            <a:off x="0" y="0"/>
            <a:ext cx="11110450" cy="4894824"/>
          </a:xfrm>
          <a:prstGeom prst="rect">
            <a:avLst/>
          </a:prstGeom>
          <a:solidFill>
            <a:srgbClr val="EB8208"/>
          </a:solidFill>
        </p:spPr>
      </p:sp>
      <p:sp>
        <p:nvSpPr>
          <p:cNvPr id="4" name="TextBox 4"/>
          <p:cNvSpPr txBox="1"/>
          <p:nvPr/>
        </p:nvSpPr>
        <p:spPr>
          <a:xfrm>
            <a:off x="1114379" y="1028700"/>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sp>
        <p:nvSpPr>
          <p:cNvPr id="5" name="TextBox 5"/>
          <p:cNvSpPr txBox="1"/>
          <p:nvPr/>
        </p:nvSpPr>
        <p:spPr>
          <a:xfrm>
            <a:off x="1028700" y="2178970"/>
            <a:ext cx="9098034" cy="1377950"/>
          </a:xfrm>
          <a:prstGeom prst="rect">
            <a:avLst/>
          </a:prstGeom>
        </p:spPr>
        <p:txBody>
          <a:bodyPr lIns="0" tIns="0" rIns="0" bIns="0" rtlCol="0" anchor="t">
            <a:spAutoFit/>
          </a:bodyPr>
          <a:lstStyle/>
          <a:p>
            <a:pPr marL="0" lvl="0" indent="0">
              <a:lnSpc>
                <a:spcPts val="11049"/>
              </a:lnSpc>
            </a:pPr>
            <a:r>
              <a:rPr lang="en-US" sz="8499" spc="-254">
                <a:solidFill>
                  <a:srgbClr val="FFFFFF"/>
                </a:solidFill>
                <a:latin typeface="Ovo"/>
              </a:rPr>
              <a:t>Übergang zu digital</a:t>
            </a:r>
          </a:p>
        </p:txBody>
      </p:sp>
      <p:sp>
        <p:nvSpPr>
          <p:cNvPr id="6" name="TextBox 6"/>
          <p:cNvSpPr txBox="1"/>
          <p:nvPr/>
        </p:nvSpPr>
        <p:spPr>
          <a:xfrm>
            <a:off x="1028700" y="7153212"/>
            <a:ext cx="5728625" cy="1851660"/>
          </a:xfrm>
          <a:prstGeom prst="rect">
            <a:avLst/>
          </a:prstGeom>
        </p:spPr>
        <p:txBody>
          <a:bodyPr lIns="0" tIns="0" rIns="0" bIns="0" rtlCol="0" anchor="t">
            <a:spAutoFit/>
          </a:bodyPr>
          <a:lstStyle/>
          <a:p>
            <a:pPr>
              <a:lnSpc>
                <a:spcPts val="2940"/>
              </a:lnSpc>
              <a:spcBef>
                <a:spcPct val="0"/>
              </a:spcBef>
            </a:pPr>
            <a:r>
              <a:rPr lang="en-US" sz="2100">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sp>
      <p:sp>
        <p:nvSpPr>
          <p:cNvPr id="3" name="AutoShape 3"/>
          <p:cNvSpPr/>
          <p:nvPr/>
        </p:nvSpPr>
        <p:spPr>
          <a:xfrm>
            <a:off x="9134475" y="3296294"/>
            <a:ext cx="9525" cy="5962006"/>
          </a:xfrm>
          <a:prstGeom prst="rect">
            <a:avLst/>
          </a:prstGeom>
          <a:solidFill>
            <a:srgbClr val="3F4042"/>
          </a:solidFill>
        </p:spPr>
      </p:sp>
      <p:grpSp>
        <p:nvGrpSpPr>
          <p:cNvPr id="4" name="Group 4"/>
          <p:cNvGrpSpPr/>
          <p:nvPr/>
        </p:nvGrpSpPr>
        <p:grpSpPr>
          <a:xfrm>
            <a:off x="1028700" y="740724"/>
            <a:ext cx="9134677" cy="733750"/>
            <a:chOff x="0" y="0"/>
            <a:chExt cx="12179569" cy="978333"/>
          </a:xfrm>
        </p:grpSpPr>
        <p:sp>
          <p:nvSpPr>
            <p:cNvPr id="5" name="TextBox 5"/>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ÜBERGANG ZU DIGITAL</a:t>
              </a:r>
            </a:p>
          </p:txBody>
        </p:sp>
        <p:sp>
          <p:nvSpPr>
            <p:cNvPr id="6" name="TextBox 6"/>
            <p:cNvSpPr txBox="1"/>
            <p:nvPr/>
          </p:nvSpPr>
          <p:spPr>
            <a:xfrm>
              <a:off x="0" y="538067"/>
              <a:ext cx="12179569" cy="440267"/>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wollen den Übergang so reibungslos wie möglich gestalten.</a:t>
              </a:r>
            </a:p>
          </p:txBody>
        </p:sp>
      </p:grpSp>
      <p:grpSp>
        <p:nvGrpSpPr>
          <p:cNvPr id="7" name="Group 7"/>
          <p:cNvGrpSpPr/>
          <p:nvPr/>
        </p:nvGrpSpPr>
        <p:grpSpPr>
          <a:xfrm>
            <a:off x="1245382" y="4438159"/>
            <a:ext cx="6544283" cy="3678275"/>
            <a:chOff x="0" y="0"/>
            <a:chExt cx="8725711" cy="4904367"/>
          </a:xfrm>
        </p:grpSpPr>
        <p:sp>
          <p:nvSpPr>
            <p:cNvPr id="8" name="TextBox 8"/>
            <p:cNvSpPr txBox="1"/>
            <p:nvPr/>
          </p:nvSpPr>
          <p:spPr>
            <a:xfrm>
              <a:off x="0" y="2712347"/>
              <a:ext cx="8725711" cy="16535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Ganz ohne Einwände und Kompromisse. Wir wollen den Übergang zu digitalen Kanälen für alle Benutzer so einfach und benutzerfreundlich wie möglich gestalten, auch für die Benutzer, die unsere Tools zum ersten Mal verwenden.</a:t>
              </a:r>
            </a:p>
          </p:txBody>
        </p:sp>
        <p:sp>
          <p:nvSpPr>
            <p:cNvPr id="9" name="TextBox 9"/>
            <p:cNvSpPr txBox="1"/>
            <p:nvPr/>
          </p:nvSpPr>
          <p:spPr>
            <a:xfrm>
              <a:off x="0" y="-38100"/>
              <a:ext cx="8725711" cy="1454437"/>
            </a:xfrm>
            <a:prstGeom prst="rect">
              <a:avLst/>
            </a:prstGeom>
          </p:spPr>
          <p:txBody>
            <a:bodyPr lIns="0" tIns="0" rIns="0" bIns="0" rtlCol="0" anchor="t">
              <a:spAutoFit/>
            </a:bodyPr>
            <a:lstStyle/>
            <a:p>
              <a:pPr marL="0" lvl="0" indent="0" algn="ctr">
                <a:lnSpc>
                  <a:spcPts val="4365"/>
                </a:lnSpc>
                <a:spcBef>
                  <a:spcPct val="0"/>
                </a:spcBef>
              </a:pPr>
              <a:r>
                <a:rPr lang="en-US" sz="3358" spc="-100">
                  <a:solidFill>
                    <a:srgbClr val="3F4042"/>
                  </a:solidFill>
                  <a:latin typeface="Ovo Bold"/>
                </a:rPr>
                <a:t>Wir wollen ihnen zeigen, wie leicht es ist, unsere Online-Tools zu nutzen.</a:t>
              </a:r>
            </a:p>
          </p:txBody>
        </p:sp>
      </p:grpSp>
      <p:grpSp>
        <p:nvGrpSpPr>
          <p:cNvPr id="10" name="Group 10"/>
          <p:cNvGrpSpPr/>
          <p:nvPr/>
        </p:nvGrpSpPr>
        <p:grpSpPr>
          <a:xfrm>
            <a:off x="10422456" y="4457209"/>
            <a:ext cx="6544283" cy="3659225"/>
            <a:chOff x="0" y="0"/>
            <a:chExt cx="8725711" cy="4878967"/>
          </a:xfrm>
        </p:grpSpPr>
        <p:sp>
          <p:nvSpPr>
            <p:cNvPr id="11" name="TextBox 11"/>
            <p:cNvSpPr txBox="1"/>
            <p:nvPr/>
          </p:nvSpPr>
          <p:spPr>
            <a:xfrm>
              <a:off x="0" y="3804547"/>
              <a:ext cx="8725711" cy="886460"/>
            </a:xfrm>
            <a:prstGeom prst="rect">
              <a:avLst/>
            </a:prstGeom>
          </p:spPr>
          <p:txBody>
            <a:bodyPr lIns="0" tIns="0" rIns="0" bIns="0" rtlCol="0" anchor="t">
              <a:spAutoFit/>
            </a:bodyPr>
            <a:lstStyle/>
            <a:p>
              <a:pPr algn="ctr">
                <a:lnSpc>
                  <a:spcPts val="2729"/>
                </a:lnSpc>
                <a:spcBef>
                  <a:spcPct val="0"/>
                </a:spcBef>
              </a:pPr>
              <a:r>
                <a:rPr lang="en-US" sz="1949">
                  <a:solidFill>
                    <a:srgbClr val="3F4042"/>
                  </a:solidFill>
                  <a:latin typeface="Open Sauce Light"/>
                </a:rPr>
                <a:t>Von allen Teams wird erwartet, dass sie während des gesamten Prozesses vorbereitet und aufmerksam sind.</a:t>
              </a:r>
            </a:p>
          </p:txBody>
        </p:sp>
        <p:sp>
          <p:nvSpPr>
            <p:cNvPr id="12" name="TextBox 12"/>
            <p:cNvSpPr txBox="1"/>
            <p:nvPr/>
          </p:nvSpPr>
          <p:spPr>
            <a:xfrm>
              <a:off x="0" y="-47625"/>
              <a:ext cx="8725711" cy="3235612"/>
            </a:xfrm>
            <a:prstGeom prst="rect">
              <a:avLst/>
            </a:prstGeom>
          </p:spPr>
          <p:txBody>
            <a:bodyPr lIns="0" tIns="0" rIns="0" bIns="0" rtlCol="0" anchor="t">
              <a:spAutoFit/>
            </a:bodyPr>
            <a:lstStyle/>
            <a:p>
              <a:pPr marL="0" lvl="0" indent="0" algn="ctr">
                <a:lnSpc>
                  <a:spcPts val="4852"/>
                </a:lnSpc>
                <a:spcBef>
                  <a:spcPct val="0"/>
                </a:spcBef>
              </a:pPr>
              <a:r>
                <a:rPr lang="en-US" sz="3733" spc="-111">
                  <a:solidFill>
                    <a:srgbClr val="3F4042"/>
                  </a:solidFill>
                  <a:latin typeface="Ovo Bold"/>
                </a:rPr>
                <a:t>Wir müssen uns alle mit voller Kraft einbringen, weil wir erwarten, dass mehr Kunden auf digital umstellen werden.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sp>
      <p:sp>
        <p:nvSpPr>
          <p:cNvPr id="3" name="AutoShape 3"/>
          <p:cNvSpPr/>
          <p:nvPr/>
        </p:nvSpPr>
        <p:spPr>
          <a:xfrm>
            <a:off x="6571106" y="5143500"/>
            <a:ext cx="10688194" cy="9539"/>
          </a:xfrm>
          <a:prstGeom prst="rect">
            <a:avLst/>
          </a:prstGeom>
          <a:solidFill>
            <a:srgbClr val="3F4042"/>
          </a:solidFill>
        </p:spPr>
      </p:sp>
      <p:grpSp>
        <p:nvGrpSpPr>
          <p:cNvPr id="4" name="Group 4"/>
          <p:cNvGrpSpPr/>
          <p:nvPr/>
        </p:nvGrpSpPr>
        <p:grpSpPr>
          <a:xfrm>
            <a:off x="1028700" y="1028700"/>
            <a:ext cx="3600842" cy="1086175"/>
            <a:chOff x="0" y="0"/>
            <a:chExt cx="4801122" cy="1448233"/>
          </a:xfrm>
        </p:grpSpPr>
        <p:sp>
          <p:nvSpPr>
            <p:cNvPr id="5" name="TextBox 5"/>
            <p:cNvSpPr txBox="1"/>
            <p:nvPr/>
          </p:nvSpPr>
          <p:spPr>
            <a:xfrm>
              <a:off x="0" y="-19050"/>
              <a:ext cx="4801122"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ÜBERGANG ZU DIGITAL</a:t>
              </a:r>
            </a:p>
          </p:txBody>
        </p:sp>
        <p:sp>
          <p:nvSpPr>
            <p:cNvPr id="6" name="TextBox 6"/>
            <p:cNvSpPr txBox="1"/>
            <p:nvPr/>
          </p:nvSpPr>
          <p:spPr>
            <a:xfrm>
              <a:off x="0" y="547592"/>
              <a:ext cx="4801122" cy="758402"/>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Open Sauce Light"/>
                </a:rPr>
                <a:t>Wir wollen den Übergang so reibungslos wie möglich gestalten.</a:t>
              </a:r>
            </a:p>
          </p:txBody>
        </p:sp>
      </p:grpSp>
      <p:grpSp>
        <p:nvGrpSpPr>
          <p:cNvPr id="7" name="Group 7"/>
          <p:cNvGrpSpPr/>
          <p:nvPr/>
        </p:nvGrpSpPr>
        <p:grpSpPr>
          <a:xfrm>
            <a:off x="6571106" y="1444772"/>
            <a:ext cx="10395633" cy="2201870"/>
            <a:chOff x="0" y="0"/>
            <a:chExt cx="13860844" cy="2935827"/>
          </a:xfrm>
        </p:grpSpPr>
        <p:sp>
          <p:nvSpPr>
            <p:cNvPr id="8" name="TextBox 8"/>
            <p:cNvSpPr txBox="1"/>
            <p:nvPr/>
          </p:nvSpPr>
          <p:spPr>
            <a:xfrm>
              <a:off x="0" y="1419658"/>
              <a:ext cx="13860844" cy="1516168"/>
            </a:xfrm>
            <a:prstGeom prst="rect">
              <a:avLst/>
            </a:prstGeom>
          </p:spPr>
          <p:txBody>
            <a:bodyPr lIns="0" tIns="0" rIns="0" bIns="0" rtlCol="0" anchor="t">
              <a:spAutoFit/>
            </a:bodyPr>
            <a:lstStyle/>
            <a:p>
              <a:pPr>
                <a:lnSpc>
                  <a:spcPts val="3079"/>
                </a:lnSpc>
                <a:spcBef>
                  <a:spcPct val="0"/>
                </a:spcBef>
              </a:pPr>
              <a:r>
                <a:rPr lang="en-US" sz="2199">
                  <a:solidFill>
                    <a:srgbClr val="3F4042"/>
                  </a:solidFill>
                  <a:latin typeface="Open Sauce Light"/>
                </a:rPr>
                <a:t>Wir werden es für unsere Kunden unnötig machen, sich bei jedem Problem oder jeder Frage an uns zu wenden. Wir wollen ihnen das Gefühl vermitteln, dass wir für sie da sind, auch wenn alle Transaktionen digital verlaufen.</a:t>
              </a:r>
            </a:p>
          </p:txBody>
        </p:sp>
        <p:sp>
          <p:nvSpPr>
            <p:cNvPr id="9" name="TextBox 9"/>
            <p:cNvSpPr txBox="1"/>
            <p:nvPr/>
          </p:nvSpPr>
          <p:spPr>
            <a:xfrm>
              <a:off x="0" y="-57150"/>
              <a:ext cx="13860844" cy="1064547"/>
            </a:xfrm>
            <a:prstGeom prst="rect">
              <a:avLst/>
            </a:prstGeom>
          </p:spPr>
          <p:txBody>
            <a:bodyPr lIns="0" tIns="0" rIns="0" bIns="0" rtlCol="0" anchor="t">
              <a:spAutoFit/>
            </a:bodyPr>
            <a:lstStyle/>
            <a:p>
              <a:pPr marL="0" lvl="0" indent="0">
                <a:lnSpc>
                  <a:spcPts val="6510"/>
                </a:lnSpc>
                <a:spcBef>
                  <a:spcPct val="0"/>
                </a:spcBef>
              </a:pPr>
              <a:r>
                <a:rPr lang="en-US" sz="5008" spc="-150">
                  <a:solidFill>
                    <a:srgbClr val="3F4042"/>
                  </a:solidFill>
                  <a:latin typeface="Ovo Bold"/>
                </a:rPr>
                <a:t>Wir machen Finanzgeschichte sicher.</a:t>
              </a:r>
            </a:p>
          </p:txBody>
        </p:sp>
      </p:grpSp>
      <p:grpSp>
        <p:nvGrpSpPr>
          <p:cNvPr id="10" name="Group 10"/>
          <p:cNvGrpSpPr/>
          <p:nvPr/>
        </p:nvGrpSpPr>
        <p:grpSpPr>
          <a:xfrm>
            <a:off x="6571106" y="6230992"/>
            <a:ext cx="10395633" cy="2840075"/>
            <a:chOff x="0" y="0"/>
            <a:chExt cx="13860844" cy="3786767"/>
          </a:xfrm>
        </p:grpSpPr>
        <p:sp>
          <p:nvSpPr>
            <p:cNvPr id="11" name="TextBox 11"/>
            <p:cNvSpPr txBox="1"/>
            <p:nvPr/>
          </p:nvSpPr>
          <p:spPr>
            <a:xfrm>
              <a:off x="0" y="2702822"/>
              <a:ext cx="13860844" cy="1083945"/>
            </a:xfrm>
            <a:prstGeom prst="rect">
              <a:avLst/>
            </a:prstGeom>
          </p:spPr>
          <p:txBody>
            <a:bodyPr lIns="0" tIns="0" rIns="0" bIns="0" rtlCol="0" anchor="t">
              <a:spAutoFit/>
            </a:bodyPr>
            <a:lstStyle/>
            <a:p>
              <a:pPr>
                <a:lnSpc>
                  <a:spcPts val="3359"/>
                </a:lnSpc>
                <a:spcBef>
                  <a:spcPct val="0"/>
                </a:spcBef>
              </a:pPr>
              <a:r>
                <a:rPr lang="en-US" sz="2399">
                  <a:solidFill>
                    <a:srgbClr val="3F4042"/>
                  </a:solidFill>
                  <a:latin typeface="Open Sauce Light"/>
                </a:rPr>
                <a:t>Wir müssen einen erhöhten Online-Traffic erwarten und sicherstellen, dass unsere Plattformen dem zusätzlichen Druck standhalten.</a:t>
              </a:r>
            </a:p>
          </p:txBody>
        </p:sp>
        <p:sp>
          <p:nvSpPr>
            <p:cNvPr id="12" name="TextBox 12"/>
            <p:cNvSpPr txBox="1"/>
            <p:nvPr/>
          </p:nvSpPr>
          <p:spPr>
            <a:xfrm>
              <a:off x="0" y="-66675"/>
              <a:ext cx="13860844" cy="2142142"/>
            </a:xfrm>
            <a:prstGeom prst="rect">
              <a:avLst/>
            </a:prstGeom>
          </p:spPr>
          <p:txBody>
            <a:bodyPr lIns="0" tIns="0" rIns="0" bIns="0" rtlCol="0" anchor="t">
              <a:spAutoFit/>
            </a:bodyPr>
            <a:lstStyle/>
            <a:p>
              <a:pPr>
                <a:lnSpc>
                  <a:spcPts val="6412"/>
                </a:lnSpc>
              </a:pPr>
              <a:r>
                <a:rPr lang="en-US" sz="4933" spc="-147">
                  <a:solidFill>
                    <a:srgbClr val="3F4042"/>
                  </a:solidFill>
                  <a:latin typeface="Ovo Bold"/>
                </a:rPr>
                <a:t>Wir streben an, dass mindestens 75 % unserer Benutzer auf digital umsteigen.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4916" y="-221954"/>
            <a:ext cx="11502357" cy="10730908"/>
          </a:xfrm>
          <a:prstGeom prst="rect">
            <a:avLst/>
          </a:prstGeom>
          <a:solidFill>
            <a:srgbClr val="EDEDED"/>
          </a:solidFill>
        </p:spPr>
      </p:sp>
      <p:grpSp>
        <p:nvGrpSpPr>
          <p:cNvPr id="3" name="Group 3"/>
          <p:cNvGrpSpPr/>
          <p:nvPr/>
        </p:nvGrpSpPr>
        <p:grpSpPr>
          <a:xfrm>
            <a:off x="12440689" y="1028700"/>
            <a:ext cx="4818611" cy="5769779"/>
            <a:chOff x="0" y="0"/>
            <a:chExt cx="6424815" cy="7693039"/>
          </a:xfrm>
        </p:grpSpPr>
        <p:sp>
          <p:nvSpPr>
            <p:cNvPr id="4" name="AutoShape 4"/>
            <p:cNvSpPr/>
            <p:nvPr/>
          </p:nvSpPr>
          <p:spPr>
            <a:xfrm>
              <a:off x="0" y="1636752"/>
              <a:ext cx="6424815" cy="12700"/>
            </a:xfrm>
            <a:prstGeom prst="rect">
              <a:avLst/>
            </a:prstGeom>
            <a:solidFill>
              <a:srgbClr val="3F4042">
                <a:alpha val="49804"/>
              </a:srgbClr>
            </a:solidFill>
          </p:spPr>
        </p:sp>
        <p:sp>
          <p:nvSpPr>
            <p:cNvPr id="5" name="TextBox 5"/>
            <p:cNvSpPr txBox="1"/>
            <p:nvPr/>
          </p:nvSpPr>
          <p:spPr>
            <a:xfrm>
              <a:off x="0" y="491601"/>
              <a:ext cx="6424815"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Unsere Missionen</a:t>
              </a:r>
            </a:p>
          </p:txBody>
        </p:sp>
        <p:sp>
          <p:nvSpPr>
            <p:cNvPr id="6" name="TextBox 6"/>
            <p:cNvSpPr txBox="1"/>
            <p:nvPr/>
          </p:nvSpPr>
          <p:spPr>
            <a:xfrm>
              <a:off x="0" y="-19050"/>
              <a:ext cx="6424815" cy="451847"/>
            </a:xfrm>
            <a:prstGeom prst="rect">
              <a:avLst/>
            </a:prstGeom>
          </p:spPr>
          <p:txBody>
            <a:bodyPr lIns="0" tIns="0" rIns="0" bIns="0" rtlCol="0" anchor="t">
              <a:spAutoFit/>
            </a:bodyPr>
            <a:lstStyle/>
            <a:p>
              <a:pPr marL="0" lvl="0" indent="0">
                <a:lnSpc>
                  <a:spcPts val="2848"/>
                </a:lnSpc>
              </a:pPr>
              <a:r>
                <a:rPr lang="en-US" sz="2191" spc="-65">
                  <a:solidFill>
                    <a:srgbClr val="EB8208"/>
                  </a:solidFill>
                  <a:latin typeface="Open Sauce Medium"/>
                </a:rPr>
                <a:t>1. TEIL:</a:t>
              </a:r>
            </a:p>
          </p:txBody>
        </p:sp>
        <p:sp>
          <p:nvSpPr>
            <p:cNvPr id="7" name="AutoShape 7"/>
            <p:cNvSpPr/>
            <p:nvPr/>
          </p:nvSpPr>
          <p:spPr>
            <a:xfrm>
              <a:off x="0" y="3840170"/>
              <a:ext cx="6424815" cy="12700"/>
            </a:xfrm>
            <a:prstGeom prst="rect">
              <a:avLst/>
            </a:prstGeom>
            <a:solidFill>
              <a:srgbClr val="3F4042">
                <a:alpha val="49804"/>
              </a:srgbClr>
            </a:solidFill>
          </p:spPr>
        </p:sp>
        <p:sp>
          <p:nvSpPr>
            <p:cNvPr id="8" name="TextBox 8"/>
            <p:cNvSpPr txBox="1"/>
            <p:nvPr/>
          </p:nvSpPr>
          <p:spPr>
            <a:xfrm>
              <a:off x="0" y="2695019"/>
              <a:ext cx="6424815"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Zwei Hauptziele</a:t>
              </a:r>
            </a:p>
          </p:txBody>
        </p:sp>
        <p:sp>
          <p:nvSpPr>
            <p:cNvPr id="9" name="TextBox 9"/>
            <p:cNvSpPr txBox="1"/>
            <p:nvPr/>
          </p:nvSpPr>
          <p:spPr>
            <a:xfrm>
              <a:off x="0" y="2184368"/>
              <a:ext cx="6424815" cy="451847"/>
            </a:xfrm>
            <a:prstGeom prst="rect">
              <a:avLst/>
            </a:prstGeom>
          </p:spPr>
          <p:txBody>
            <a:bodyPr lIns="0" tIns="0" rIns="0" bIns="0" rtlCol="0" anchor="t">
              <a:spAutoFit/>
            </a:bodyPr>
            <a:lstStyle/>
            <a:p>
              <a:pPr marL="0" lvl="0" indent="0">
                <a:lnSpc>
                  <a:spcPts val="2848"/>
                </a:lnSpc>
              </a:pPr>
              <a:r>
                <a:rPr lang="en-US" sz="2191" spc="-65">
                  <a:solidFill>
                    <a:srgbClr val="EB8208"/>
                  </a:solidFill>
                  <a:latin typeface="Open Sauce Medium"/>
                </a:rPr>
                <a:t>2. TEIL:</a:t>
              </a:r>
            </a:p>
          </p:txBody>
        </p:sp>
        <p:sp>
          <p:nvSpPr>
            <p:cNvPr id="10" name="AutoShape 10"/>
            <p:cNvSpPr/>
            <p:nvPr/>
          </p:nvSpPr>
          <p:spPr>
            <a:xfrm>
              <a:off x="0" y="6043587"/>
              <a:ext cx="6424815" cy="12700"/>
            </a:xfrm>
            <a:prstGeom prst="rect">
              <a:avLst/>
            </a:prstGeom>
            <a:solidFill>
              <a:srgbClr val="3F4042">
                <a:alpha val="49804"/>
              </a:srgbClr>
            </a:solidFill>
          </p:spPr>
        </p:sp>
        <p:sp>
          <p:nvSpPr>
            <p:cNvPr id="11" name="TextBox 11"/>
            <p:cNvSpPr txBox="1"/>
            <p:nvPr/>
          </p:nvSpPr>
          <p:spPr>
            <a:xfrm>
              <a:off x="0" y="4907961"/>
              <a:ext cx="6424815" cy="571500"/>
            </a:xfrm>
            <a:prstGeom prst="rect">
              <a:avLst/>
            </a:prstGeom>
          </p:spPr>
          <p:txBody>
            <a:bodyPr lIns="0" tIns="0" rIns="0" bIns="0" rtlCol="0" anchor="t">
              <a:spAutoFit/>
            </a:bodyPr>
            <a:lstStyle/>
            <a:p>
              <a:pPr>
                <a:lnSpc>
                  <a:spcPts val="3675"/>
                </a:lnSpc>
                <a:spcBef>
                  <a:spcPct val="0"/>
                </a:spcBef>
              </a:pPr>
              <a:r>
                <a:rPr lang="en-US" sz="2625">
                  <a:solidFill>
                    <a:srgbClr val="3F4042"/>
                  </a:solidFill>
                  <a:latin typeface="Open Sauce Light"/>
                </a:rPr>
                <a:t>Drei wichtige Firmenstrategien</a:t>
              </a:r>
            </a:p>
          </p:txBody>
        </p:sp>
        <p:sp>
          <p:nvSpPr>
            <p:cNvPr id="12" name="TextBox 12"/>
            <p:cNvSpPr txBox="1"/>
            <p:nvPr/>
          </p:nvSpPr>
          <p:spPr>
            <a:xfrm>
              <a:off x="0" y="4387786"/>
              <a:ext cx="6424815" cy="451847"/>
            </a:xfrm>
            <a:prstGeom prst="rect">
              <a:avLst/>
            </a:prstGeom>
          </p:spPr>
          <p:txBody>
            <a:bodyPr lIns="0" tIns="0" rIns="0" bIns="0" rtlCol="0" anchor="t">
              <a:spAutoFit/>
            </a:bodyPr>
            <a:lstStyle/>
            <a:p>
              <a:pPr marL="0" lvl="0" indent="0">
                <a:lnSpc>
                  <a:spcPts val="2848"/>
                </a:lnSpc>
              </a:pPr>
              <a:r>
                <a:rPr lang="en-US" sz="2191" spc="-65">
                  <a:solidFill>
                    <a:srgbClr val="EB8208"/>
                  </a:solidFill>
                  <a:latin typeface="Open Sauce Medium"/>
                </a:rPr>
                <a:t>3. TEIL:</a:t>
              </a:r>
            </a:p>
          </p:txBody>
        </p:sp>
        <p:sp>
          <p:nvSpPr>
            <p:cNvPr id="13" name="TextBox 13"/>
            <p:cNvSpPr txBox="1"/>
            <p:nvPr/>
          </p:nvSpPr>
          <p:spPr>
            <a:xfrm>
              <a:off x="0" y="7101854"/>
              <a:ext cx="6424815"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Zusammenfassung</a:t>
              </a:r>
            </a:p>
          </p:txBody>
        </p:sp>
        <p:sp>
          <p:nvSpPr>
            <p:cNvPr id="14" name="TextBox 14"/>
            <p:cNvSpPr txBox="1"/>
            <p:nvPr/>
          </p:nvSpPr>
          <p:spPr>
            <a:xfrm>
              <a:off x="0" y="6591203"/>
              <a:ext cx="6424815" cy="451847"/>
            </a:xfrm>
            <a:prstGeom prst="rect">
              <a:avLst/>
            </a:prstGeom>
          </p:spPr>
          <p:txBody>
            <a:bodyPr lIns="0" tIns="0" rIns="0" bIns="0" rtlCol="0" anchor="t">
              <a:spAutoFit/>
            </a:bodyPr>
            <a:lstStyle/>
            <a:p>
              <a:pPr marL="0" lvl="0" indent="0">
                <a:lnSpc>
                  <a:spcPts val="2848"/>
                </a:lnSpc>
              </a:pPr>
              <a:r>
                <a:rPr lang="en-US" sz="2191" spc="-65">
                  <a:solidFill>
                    <a:srgbClr val="EB8208"/>
                  </a:solidFill>
                  <a:latin typeface="Open Sauce Medium"/>
                </a:rPr>
                <a:t>4. TEIL:</a:t>
              </a:r>
            </a:p>
          </p:txBody>
        </p:sp>
      </p:grpSp>
      <p:sp>
        <p:nvSpPr>
          <p:cNvPr id="15" name="Freeform 15"/>
          <p:cNvSpPr/>
          <p:nvPr/>
        </p:nvSpPr>
        <p:spPr>
          <a:xfrm>
            <a:off x="0" y="4585222"/>
            <a:ext cx="11337441" cy="5701778"/>
          </a:xfrm>
          <a:custGeom>
            <a:avLst/>
            <a:gdLst/>
            <a:ahLst/>
            <a:cxnLst/>
            <a:rect l="l" t="t" r="r" b="b"/>
            <a:pathLst>
              <a:path w="11337441" h="5701778">
                <a:moveTo>
                  <a:pt x="0" y="0"/>
                </a:moveTo>
                <a:lnTo>
                  <a:pt x="11337441" y="0"/>
                </a:lnTo>
                <a:lnTo>
                  <a:pt x="11337441" y="5701778"/>
                </a:lnTo>
                <a:lnTo>
                  <a:pt x="0" y="5701778"/>
                </a:lnTo>
                <a:lnTo>
                  <a:pt x="0" y="0"/>
                </a:lnTo>
                <a:close/>
              </a:path>
            </a:pathLst>
          </a:custGeom>
          <a:blipFill>
            <a:blip r:embed="rId2"/>
            <a:stretch>
              <a:fillRect t="-13148" b="-19411"/>
            </a:stretch>
          </a:blipFill>
        </p:spPr>
      </p:sp>
      <p:sp>
        <p:nvSpPr>
          <p:cNvPr id="16" name="TextBox 16"/>
          <p:cNvSpPr txBox="1"/>
          <p:nvPr/>
        </p:nvSpPr>
        <p:spPr>
          <a:xfrm>
            <a:off x="1028700" y="2281979"/>
            <a:ext cx="9249971" cy="1298575"/>
          </a:xfrm>
          <a:prstGeom prst="rect">
            <a:avLst/>
          </a:prstGeom>
        </p:spPr>
        <p:txBody>
          <a:bodyPr lIns="0" tIns="0" rIns="0" bIns="0" rtlCol="0" anchor="t">
            <a:spAutoFit/>
          </a:bodyPr>
          <a:lstStyle/>
          <a:p>
            <a:pPr marL="0" lvl="0" indent="0">
              <a:lnSpc>
                <a:spcPts val="10400"/>
              </a:lnSpc>
            </a:pPr>
            <a:r>
              <a:rPr lang="en-US" sz="8000" spc="-240">
                <a:solidFill>
                  <a:srgbClr val="3F4042"/>
                </a:solidFill>
                <a:latin typeface="Ovo"/>
              </a:rPr>
              <a:t>Inhaltsverzeichnis</a:t>
            </a:r>
          </a:p>
        </p:txBody>
      </p:sp>
      <p:sp>
        <p:nvSpPr>
          <p:cNvPr id="17" name="TextBox 17"/>
          <p:cNvSpPr txBox="1"/>
          <p:nvPr/>
        </p:nvSpPr>
        <p:spPr>
          <a:xfrm>
            <a:off x="1028700" y="1028700"/>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913189" y="3402134"/>
            <a:ext cx="13346111" cy="5856166"/>
          </a:xfrm>
          <a:prstGeom prst="rect">
            <a:avLst/>
          </a:prstGeom>
          <a:solidFill>
            <a:srgbClr val="EDEDED"/>
          </a:solidFill>
        </p:spPr>
      </p:sp>
      <p:sp>
        <p:nvSpPr>
          <p:cNvPr id="3" name="AutoShape 3"/>
          <p:cNvSpPr/>
          <p:nvPr/>
        </p:nvSpPr>
        <p:spPr>
          <a:xfrm rot="5400000">
            <a:off x="3641456" y="6321819"/>
            <a:ext cx="5864425" cy="0"/>
          </a:xfrm>
          <a:prstGeom prst="line">
            <a:avLst/>
          </a:prstGeom>
          <a:ln w="9525" cap="rnd">
            <a:solidFill>
              <a:srgbClr val="3F4042">
                <a:alpha val="29804"/>
              </a:srgbClr>
            </a:solidFill>
            <a:prstDash val="solid"/>
            <a:headEnd type="none" w="sm" len="sm"/>
            <a:tailEnd type="none" w="sm" len="sm"/>
          </a:ln>
        </p:spPr>
      </p:sp>
      <p:sp>
        <p:nvSpPr>
          <p:cNvPr id="4" name="AutoShape 4"/>
          <p:cNvSpPr/>
          <p:nvPr/>
        </p:nvSpPr>
        <p:spPr>
          <a:xfrm rot="5400000">
            <a:off x="6311797" y="6321819"/>
            <a:ext cx="5864425" cy="0"/>
          </a:xfrm>
          <a:prstGeom prst="line">
            <a:avLst/>
          </a:prstGeom>
          <a:ln w="9525" cap="rnd">
            <a:solidFill>
              <a:srgbClr val="3F4042">
                <a:alpha val="29804"/>
              </a:srgbClr>
            </a:solidFill>
            <a:prstDash val="solid"/>
            <a:headEnd type="none" w="sm" len="sm"/>
            <a:tailEnd type="none" w="sm" len="sm"/>
          </a:ln>
        </p:spPr>
      </p:sp>
      <p:sp>
        <p:nvSpPr>
          <p:cNvPr id="5" name="AutoShape 5"/>
          <p:cNvSpPr/>
          <p:nvPr/>
        </p:nvSpPr>
        <p:spPr>
          <a:xfrm rot="5400000">
            <a:off x="8982138" y="6321819"/>
            <a:ext cx="5864425" cy="0"/>
          </a:xfrm>
          <a:prstGeom prst="line">
            <a:avLst/>
          </a:prstGeom>
          <a:ln w="9525" cap="rnd">
            <a:solidFill>
              <a:srgbClr val="3F4042">
                <a:alpha val="29804"/>
              </a:srgbClr>
            </a:solidFill>
            <a:prstDash val="solid"/>
            <a:headEnd type="none" w="sm" len="sm"/>
            <a:tailEnd type="none" w="sm" len="sm"/>
          </a:ln>
        </p:spPr>
      </p:sp>
      <p:sp>
        <p:nvSpPr>
          <p:cNvPr id="6" name="AutoShape 6"/>
          <p:cNvSpPr/>
          <p:nvPr/>
        </p:nvSpPr>
        <p:spPr>
          <a:xfrm rot="5400000">
            <a:off x="11652479" y="6321819"/>
            <a:ext cx="5864425" cy="0"/>
          </a:xfrm>
          <a:prstGeom prst="line">
            <a:avLst/>
          </a:prstGeom>
          <a:ln w="9525" cap="rnd">
            <a:solidFill>
              <a:srgbClr val="3F4042">
                <a:alpha val="29804"/>
              </a:srgbClr>
            </a:solidFill>
            <a:prstDash val="solid"/>
            <a:headEnd type="none" w="sm" len="sm"/>
            <a:tailEnd type="none" w="sm" len="sm"/>
          </a:ln>
        </p:spPr>
      </p:sp>
      <p:sp>
        <p:nvSpPr>
          <p:cNvPr id="7" name="AutoShape 7"/>
          <p:cNvSpPr/>
          <p:nvPr/>
        </p:nvSpPr>
        <p:spPr>
          <a:xfrm>
            <a:off x="3907596" y="4148657"/>
            <a:ext cx="13351704" cy="0"/>
          </a:xfrm>
          <a:prstGeom prst="line">
            <a:avLst/>
          </a:prstGeom>
          <a:ln w="9525" cap="rnd">
            <a:solidFill>
              <a:srgbClr val="3F4042">
                <a:alpha val="29804"/>
              </a:srgbClr>
            </a:solidFill>
            <a:prstDash val="solid"/>
            <a:headEnd type="none" w="sm" len="sm"/>
            <a:tailEnd type="none" w="sm" len="sm"/>
          </a:ln>
        </p:spPr>
      </p:sp>
      <p:sp>
        <p:nvSpPr>
          <p:cNvPr id="8" name="AutoShape 8"/>
          <p:cNvSpPr/>
          <p:nvPr/>
        </p:nvSpPr>
        <p:spPr>
          <a:xfrm>
            <a:off x="3907596" y="4861007"/>
            <a:ext cx="13351704" cy="0"/>
          </a:xfrm>
          <a:prstGeom prst="line">
            <a:avLst/>
          </a:prstGeom>
          <a:ln w="9525" cap="rnd">
            <a:solidFill>
              <a:srgbClr val="3F4042">
                <a:alpha val="29804"/>
              </a:srgbClr>
            </a:solidFill>
            <a:prstDash val="solid"/>
            <a:headEnd type="none" w="sm" len="sm"/>
            <a:tailEnd type="none" w="sm" len="sm"/>
          </a:ln>
        </p:spPr>
      </p:sp>
      <p:sp>
        <p:nvSpPr>
          <p:cNvPr id="9" name="AutoShape 9"/>
          <p:cNvSpPr/>
          <p:nvPr/>
        </p:nvSpPr>
        <p:spPr>
          <a:xfrm>
            <a:off x="3907596" y="5573358"/>
            <a:ext cx="13351704" cy="0"/>
          </a:xfrm>
          <a:prstGeom prst="line">
            <a:avLst/>
          </a:prstGeom>
          <a:ln w="9525" cap="rnd">
            <a:solidFill>
              <a:srgbClr val="3F4042">
                <a:alpha val="29804"/>
              </a:srgbClr>
            </a:solidFill>
            <a:prstDash val="solid"/>
            <a:headEnd type="none" w="sm" len="sm"/>
            <a:tailEnd type="none" w="sm" len="sm"/>
          </a:ln>
        </p:spPr>
      </p:sp>
      <p:sp>
        <p:nvSpPr>
          <p:cNvPr id="10" name="AutoShape 10"/>
          <p:cNvSpPr/>
          <p:nvPr/>
        </p:nvSpPr>
        <p:spPr>
          <a:xfrm>
            <a:off x="3907596" y="6285708"/>
            <a:ext cx="13351704" cy="0"/>
          </a:xfrm>
          <a:prstGeom prst="line">
            <a:avLst/>
          </a:prstGeom>
          <a:ln w="9525" cap="rnd">
            <a:solidFill>
              <a:srgbClr val="3F4042">
                <a:alpha val="29804"/>
              </a:srgbClr>
            </a:solidFill>
            <a:prstDash val="solid"/>
            <a:headEnd type="none" w="sm" len="sm"/>
            <a:tailEnd type="none" w="sm" len="sm"/>
          </a:ln>
        </p:spPr>
      </p:sp>
      <p:sp>
        <p:nvSpPr>
          <p:cNvPr id="11" name="AutoShape 11"/>
          <p:cNvSpPr/>
          <p:nvPr/>
        </p:nvSpPr>
        <p:spPr>
          <a:xfrm>
            <a:off x="3907596" y="6998058"/>
            <a:ext cx="13351704" cy="0"/>
          </a:xfrm>
          <a:prstGeom prst="line">
            <a:avLst/>
          </a:prstGeom>
          <a:ln w="9525" cap="rnd">
            <a:solidFill>
              <a:srgbClr val="3F4042">
                <a:alpha val="29804"/>
              </a:srgbClr>
            </a:solidFill>
            <a:prstDash val="solid"/>
            <a:headEnd type="none" w="sm" len="sm"/>
            <a:tailEnd type="none" w="sm" len="sm"/>
          </a:ln>
        </p:spPr>
      </p:sp>
      <p:sp>
        <p:nvSpPr>
          <p:cNvPr id="12" name="AutoShape 12"/>
          <p:cNvSpPr/>
          <p:nvPr/>
        </p:nvSpPr>
        <p:spPr>
          <a:xfrm>
            <a:off x="3907596" y="7710408"/>
            <a:ext cx="13351704" cy="0"/>
          </a:xfrm>
          <a:prstGeom prst="line">
            <a:avLst/>
          </a:prstGeom>
          <a:ln w="9525" cap="rnd">
            <a:solidFill>
              <a:srgbClr val="3F4042">
                <a:alpha val="29804"/>
              </a:srgbClr>
            </a:solidFill>
            <a:prstDash val="solid"/>
            <a:headEnd type="none" w="sm" len="sm"/>
            <a:tailEnd type="none" w="sm" len="sm"/>
          </a:ln>
        </p:spPr>
      </p:sp>
      <p:sp>
        <p:nvSpPr>
          <p:cNvPr id="13" name="AutoShape 13"/>
          <p:cNvSpPr/>
          <p:nvPr/>
        </p:nvSpPr>
        <p:spPr>
          <a:xfrm>
            <a:off x="3907596" y="8422759"/>
            <a:ext cx="13351704" cy="0"/>
          </a:xfrm>
          <a:prstGeom prst="line">
            <a:avLst/>
          </a:prstGeom>
          <a:ln w="9525" cap="rnd">
            <a:solidFill>
              <a:srgbClr val="3F4042">
                <a:alpha val="29804"/>
              </a:srgbClr>
            </a:solidFill>
            <a:prstDash val="solid"/>
            <a:headEnd type="none" w="sm" len="sm"/>
            <a:tailEnd type="none" w="sm" len="sm"/>
          </a:ln>
        </p:spPr>
      </p:sp>
      <p:sp>
        <p:nvSpPr>
          <p:cNvPr id="14" name="AutoShape 14"/>
          <p:cNvSpPr/>
          <p:nvPr/>
        </p:nvSpPr>
        <p:spPr>
          <a:xfrm>
            <a:off x="4081827" y="4290505"/>
            <a:ext cx="3765334" cy="463670"/>
          </a:xfrm>
          <a:prstGeom prst="rect">
            <a:avLst/>
          </a:prstGeom>
          <a:solidFill>
            <a:srgbClr val="EB8208"/>
          </a:solidFill>
        </p:spPr>
      </p:sp>
      <p:sp>
        <p:nvSpPr>
          <p:cNvPr id="15" name="AutoShape 15"/>
          <p:cNvSpPr/>
          <p:nvPr/>
        </p:nvSpPr>
        <p:spPr>
          <a:xfrm>
            <a:off x="4081827" y="3578155"/>
            <a:ext cx="2163516" cy="463670"/>
          </a:xfrm>
          <a:prstGeom prst="rect">
            <a:avLst/>
          </a:prstGeom>
          <a:solidFill>
            <a:srgbClr val="EB8208"/>
          </a:solidFill>
        </p:spPr>
      </p:sp>
      <p:sp>
        <p:nvSpPr>
          <p:cNvPr id="16" name="AutoShape 16"/>
          <p:cNvSpPr/>
          <p:nvPr/>
        </p:nvSpPr>
        <p:spPr>
          <a:xfrm>
            <a:off x="6245343" y="5002856"/>
            <a:ext cx="2759367" cy="463670"/>
          </a:xfrm>
          <a:prstGeom prst="rect">
            <a:avLst/>
          </a:prstGeom>
          <a:solidFill>
            <a:srgbClr val="EB8208"/>
          </a:solidFill>
        </p:spPr>
      </p:sp>
      <p:sp>
        <p:nvSpPr>
          <p:cNvPr id="17" name="AutoShape 17"/>
          <p:cNvSpPr/>
          <p:nvPr/>
        </p:nvSpPr>
        <p:spPr>
          <a:xfrm>
            <a:off x="9004710" y="6427556"/>
            <a:ext cx="2234282" cy="463670"/>
          </a:xfrm>
          <a:prstGeom prst="rect">
            <a:avLst/>
          </a:prstGeom>
          <a:solidFill>
            <a:srgbClr val="EB8208"/>
          </a:solidFill>
        </p:spPr>
      </p:sp>
      <p:sp>
        <p:nvSpPr>
          <p:cNvPr id="18" name="AutoShape 18"/>
          <p:cNvSpPr/>
          <p:nvPr/>
        </p:nvSpPr>
        <p:spPr>
          <a:xfrm>
            <a:off x="10762340" y="7139906"/>
            <a:ext cx="2234282" cy="463670"/>
          </a:xfrm>
          <a:prstGeom prst="rect">
            <a:avLst/>
          </a:prstGeom>
          <a:solidFill>
            <a:srgbClr val="EB8208"/>
          </a:solidFill>
        </p:spPr>
      </p:sp>
      <p:sp>
        <p:nvSpPr>
          <p:cNvPr id="19" name="AutoShape 19"/>
          <p:cNvSpPr/>
          <p:nvPr/>
        </p:nvSpPr>
        <p:spPr>
          <a:xfrm>
            <a:off x="12549395" y="7852257"/>
            <a:ext cx="2537111" cy="463670"/>
          </a:xfrm>
          <a:prstGeom prst="rect">
            <a:avLst/>
          </a:prstGeom>
          <a:solidFill>
            <a:srgbClr val="EB8208"/>
          </a:solidFill>
        </p:spPr>
      </p:sp>
      <p:sp>
        <p:nvSpPr>
          <p:cNvPr id="20" name="AutoShape 20"/>
          <p:cNvSpPr/>
          <p:nvPr/>
        </p:nvSpPr>
        <p:spPr>
          <a:xfrm>
            <a:off x="13666536" y="8618608"/>
            <a:ext cx="3383417" cy="463670"/>
          </a:xfrm>
          <a:prstGeom prst="rect">
            <a:avLst/>
          </a:prstGeom>
          <a:solidFill>
            <a:srgbClr val="EB8208"/>
          </a:solidFill>
        </p:spPr>
      </p:sp>
      <p:sp>
        <p:nvSpPr>
          <p:cNvPr id="21" name="AutoShape 21"/>
          <p:cNvSpPr/>
          <p:nvPr/>
        </p:nvSpPr>
        <p:spPr>
          <a:xfrm>
            <a:off x="5713786" y="5715206"/>
            <a:ext cx="4266751" cy="463670"/>
          </a:xfrm>
          <a:prstGeom prst="rect">
            <a:avLst/>
          </a:prstGeom>
          <a:solidFill>
            <a:srgbClr val="EB8208"/>
          </a:solidFill>
        </p:spPr>
      </p:sp>
      <p:sp>
        <p:nvSpPr>
          <p:cNvPr id="22" name="TextBox 22"/>
          <p:cNvSpPr txBox="1"/>
          <p:nvPr/>
        </p:nvSpPr>
        <p:spPr>
          <a:xfrm>
            <a:off x="4595296"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1. MONAT</a:t>
            </a:r>
          </a:p>
        </p:txBody>
      </p:sp>
      <p:sp>
        <p:nvSpPr>
          <p:cNvPr id="23" name="TextBox 23"/>
          <p:cNvSpPr txBox="1"/>
          <p:nvPr/>
        </p:nvSpPr>
        <p:spPr>
          <a:xfrm>
            <a:off x="7222800"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2. MONAT</a:t>
            </a:r>
          </a:p>
        </p:txBody>
      </p:sp>
      <p:sp>
        <p:nvSpPr>
          <p:cNvPr id="24" name="TextBox 24"/>
          <p:cNvSpPr txBox="1"/>
          <p:nvPr/>
        </p:nvSpPr>
        <p:spPr>
          <a:xfrm>
            <a:off x="981966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3. MONAT</a:t>
            </a:r>
          </a:p>
        </p:txBody>
      </p:sp>
      <p:sp>
        <p:nvSpPr>
          <p:cNvPr id="25" name="TextBox 25"/>
          <p:cNvSpPr txBox="1"/>
          <p:nvPr/>
        </p:nvSpPr>
        <p:spPr>
          <a:xfrm>
            <a:off x="1254939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4. MONAT</a:t>
            </a:r>
          </a:p>
        </p:txBody>
      </p:sp>
      <p:sp>
        <p:nvSpPr>
          <p:cNvPr id="26" name="TextBox 26"/>
          <p:cNvSpPr txBox="1"/>
          <p:nvPr/>
        </p:nvSpPr>
        <p:spPr>
          <a:xfrm>
            <a:off x="15115081"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5. MONAT</a:t>
            </a:r>
          </a:p>
        </p:txBody>
      </p:sp>
      <p:sp>
        <p:nvSpPr>
          <p:cNvPr id="27" name="TextBox 27"/>
          <p:cNvSpPr txBox="1"/>
          <p:nvPr/>
        </p:nvSpPr>
        <p:spPr>
          <a:xfrm>
            <a:off x="1028700" y="3634321"/>
            <a:ext cx="2514106" cy="289035"/>
          </a:xfrm>
          <a:prstGeom prst="rect">
            <a:avLst/>
          </a:prstGeom>
        </p:spPr>
        <p:txBody>
          <a:bodyPr lIns="0" tIns="0" rIns="0" bIns="0" rtlCol="0" anchor="t">
            <a:spAutoFit/>
          </a:bodyPr>
          <a:lstStyle/>
          <a:p>
            <a:pPr algn="r">
              <a:lnSpc>
                <a:spcPts val="2443"/>
              </a:lnSpc>
            </a:pPr>
            <a:r>
              <a:rPr lang="en-US" sz="1745">
                <a:solidFill>
                  <a:srgbClr val="3F4042"/>
                </a:solidFill>
                <a:latin typeface="Open Sauce Light"/>
              </a:rPr>
              <a:t>Planung</a:t>
            </a:r>
          </a:p>
        </p:txBody>
      </p:sp>
      <p:sp>
        <p:nvSpPr>
          <p:cNvPr id="28" name="TextBox 28"/>
          <p:cNvSpPr txBox="1"/>
          <p:nvPr/>
        </p:nvSpPr>
        <p:spPr>
          <a:xfrm>
            <a:off x="1028700" y="434667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Forschung</a:t>
            </a:r>
          </a:p>
        </p:txBody>
      </p:sp>
      <p:sp>
        <p:nvSpPr>
          <p:cNvPr id="29" name="TextBox 29"/>
          <p:cNvSpPr txBox="1"/>
          <p:nvPr/>
        </p:nvSpPr>
        <p:spPr>
          <a:xfrm>
            <a:off x="1028700" y="505902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Designproduktion</a:t>
            </a:r>
          </a:p>
        </p:txBody>
      </p:sp>
      <p:sp>
        <p:nvSpPr>
          <p:cNvPr id="30" name="TextBox 30"/>
          <p:cNvSpPr txBox="1"/>
          <p:nvPr/>
        </p:nvSpPr>
        <p:spPr>
          <a:xfrm>
            <a:off x="1028700" y="57713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Testung</a:t>
            </a:r>
          </a:p>
        </p:txBody>
      </p:sp>
      <p:sp>
        <p:nvSpPr>
          <p:cNvPr id="31" name="TextBox 31"/>
          <p:cNvSpPr txBox="1"/>
          <p:nvPr/>
        </p:nvSpPr>
        <p:spPr>
          <a:xfrm>
            <a:off x="1028700" y="64837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QA</a:t>
            </a:r>
          </a:p>
        </p:txBody>
      </p:sp>
      <p:sp>
        <p:nvSpPr>
          <p:cNvPr id="32" name="TextBox 32"/>
          <p:cNvSpPr txBox="1"/>
          <p:nvPr/>
        </p:nvSpPr>
        <p:spPr>
          <a:xfrm>
            <a:off x="1028700" y="71960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Umsetzung</a:t>
            </a:r>
          </a:p>
        </p:txBody>
      </p:sp>
      <p:sp>
        <p:nvSpPr>
          <p:cNvPr id="33" name="TextBox 33"/>
          <p:cNvSpPr txBox="1"/>
          <p:nvPr/>
        </p:nvSpPr>
        <p:spPr>
          <a:xfrm>
            <a:off x="1028700" y="79084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Verlaufskontrolle</a:t>
            </a:r>
          </a:p>
        </p:txBody>
      </p:sp>
      <p:sp>
        <p:nvSpPr>
          <p:cNvPr id="34" name="TextBox 34"/>
          <p:cNvSpPr txBox="1"/>
          <p:nvPr/>
        </p:nvSpPr>
        <p:spPr>
          <a:xfrm>
            <a:off x="1028700" y="8674774"/>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Dokumentation</a:t>
            </a:r>
          </a:p>
        </p:txBody>
      </p:sp>
      <p:sp>
        <p:nvSpPr>
          <p:cNvPr id="35" name="TextBox 35"/>
          <p:cNvSpPr txBox="1"/>
          <p:nvPr/>
        </p:nvSpPr>
        <p:spPr>
          <a:xfrm>
            <a:off x="1028700" y="2975406"/>
            <a:ext cx="2514106" cy="306705"/>
          </a:xfrm>
          <a:prstGeom prst="rect">
            <a:avLst/>
          </a:prstGeom>
        </p:spPr>
        <p:txBody>
          <a:bodyPr lIns="0" tIns="0" rIns="0" bIns="0" rtlCol="0" anchor="t">
            <a:spAutoFit/>
          </a:bodyPr>
          <a:lstStyle/>
          <a:p>
            <a:pPr marL="0" lvl="0" indent="0" algn="r">
              <a:lnSpc>
                <a:spcPts val="2519"/>
              </a:lnSpc>
            </a:pPr>
            <a:r>
              <a:rPr lang="en-US" sz="1799" u="none" spc="26">
                <a:solidFill>
                  <a:srgbClr val="3F4042"/>
                </a:solidFill>
                <a:latin typeface="Open Sauce Medium"/>
              </a:rPr>
              <a:t>AUFGABEN</a:t>
            </a:r>
          </a:p>
        </p:txBody>
      </p:sp>
      <p:grpSp>
        <p:nvGrpSpPr>
          <p:cNvPr id="36" name="Group 36"/>
          <p:cNvGrpSpPr/>
          <p:nvPr/>
        </p:nvGrpSpPr>
        <p:grpSpPr>
          <a:xfrm>
            <a:off x="1028700" y="717720"/>
            <a:ext cx="6960680" cy="733750"/>
            <a:chOff x="0" y="0"/>
            <a:chExt cx="9280906" cy="978333"/>
          </a:xfrm>
        </p:grpSpPr>
        <p:sp>
          <p:nvSpPr>
            <p:cNvPr id="37" name="TextBox 37"/>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3F4042"/>
                  </a:solidFill>
                  <a:latin typeface="Open Sauce Medium"/>
                </a:rPr>
                <a:t>ÜBERGANG ZU DIGITAL</a:t>
              </a:r>
            </a:p>
          </p:txBody>
        </p:sp>
        <p:sp>
          <p:nvSpPr>
            <p:cNvPr id="38" name="TextBox 38"/>
            <p:cNvSpPr txBox="1"/>
            <p:nvPr/>
          </p:nvSpPr>
          <p:spPr>
            <a:xfrm>
              <a:off x="0" y="547592"/>
              <a:ext cx="9280906" cy="387562"/>
            </a:xfrm>
            <a:prstGeom prst="rect">
              <a:avLst/>
            </a:prstGeom>
          </p:spPr>
          <p:txBody>
            <a:bodyPr lIns="0" tIns="0" rIns="0" bIns="0" rtlCol="0" anchor="t">
              <a:spAutoFit/>
            </a:bodyPr>
            <a:lstStyle/>
            <a:p>
              <a:pPr algn="just">
                <a:lnSpc>
                  <a:spcPts val="2484"/>
                </a:lnSpc>
                <a:spcBef>
                  <a:spcPct val="0"/>
                </a:spcBef>
              </a:pPr>
              <a:r>
                <a:rPr lang="en-US" sz="1774">
                  <a:solidFill>
                    <a:srgbClr val="3F4042"/>
                  </a:solidFill>
                  <a:latin typeface="Open Sauce Light"/>
                </a:rPr>
                <a:t>Wir wollen den Übergang so reibungslos wie möglich gestalten.</a:t>
              </a:r>
            </a:p>
          </p:txBody>
        </p:sp>
      </p:grpSp>
      <p:sp>
        <p:nvSpPr>
          <p:cNvPr id="39" name="AutoShape 39"/>
          <p:cNvSpPr/>
          <p:nvPr/>
        </p:nvSpPr>
        <p:spPr>
          <a:xfrm>
            <a:off x="0" y="2134559"/>
            <a:ext cx="18706230" cy="9525"/>
          </a:xfrm>
          <a:prstGeom prst="rect">
            <a:avLst/>
          </a:prstGeom>
          <a:solidFill>
            <a:srgbClr val="3F4042"/>
          </a:solid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63936" y="3860149"/>
            <a:ext cx="5295364" cy="5398151"/>
          </a:xfrm>
          <a:custGeom>
            <a:avLst/>
            <a:gdLst/>
            <a:ahLst/>
            <a:cxnLst/>
            <a:rect l="l" t="t" r="r" b="b"/>
            <a:pathLst>
              <a:path w="5295364" h="5398151">
                <a:moveTo>
                  <a:pt x="0" y="0"/>
                </a:moveTo>
                <a:lnTo>
                  <a:pt x="5295364" y="0"/>
                </a:lnTo>
                <a:lnTo>
                  <a:pt x="5295364" y="5398151"/>
                </a:lnTo>
                <a:lnTo>
                  <a:pt x="0" y="5398151"/>
                </a:lnTo>
                <a:lnTo>
                  <a:pt x="0" y="0"/>
                </a:lnTo>
                <a:close/>
              </a:path>
            </a:pathLst>
          </a:custGeom>
          <a:blipFill>
            <a:blip r:embed="rId2"/>
            <a:stretch>
              <a:fillRect l="-161865" t="-49700" b="-21552"/>
            </a:stretch>
          </a:blipFill>
        </p:spPr>
      </p:sp>
      <p:sp>
        <p:nvSpPr>
          <p:cNvPr id="3" name="AutoShape 3"/>
          <p:cNvSpPr/>
          <p:nvPr/>
        </p:nvSpPr>
        <p:spPr>
          <a:xfrm>
            <a:off x="-340731" y="0"/>
            <a:ext cx="12304667" cy="10619858"/>
          </a:xfrm>
          <a:prstGeom prst="rect">
            <a:avLst/>
          </a:prstGeom>
          <a:solidFill>
            <a:srgbClr val="EB8208"/>
          </a:solidFill>
        </p:spPr>
      </p:sp>
      <p:sp>
        <p:nvSpPr>
          <p:cNvPr id="4" name="TextBox 4"/>
          <p:cNvSpPr txBox="1"/>
          <p:nvPr/>
        </p:nvSpPr>
        <p:spPr>
          <a:xfrm>
            <a:off x="1028700" y="8177530"/>
            <a:ext cx="6960680" cy="1080770"/>
          </a:xfrm>
          <a:prstGeom prst="rect">
            <a:avLst/>
          </a:prstGeom>
        </p:spPr>
        <p:txBody>
          <a:bodyPr lIns="0" tIns="0" rIns="0" bIns="0" rtlCol="0" anchor="t">
            <a:spAutoFit/>
          </a:bodyPr>
          <a:lstStyle/>
          <a:p>
            <a:pPr>
              <a:lnSpc>
                <a:spcPts val="2904"/>
              </a:lnSpc>
            </a:pPr>
            <a:r>
              <a:rPr lang="en-US" sz="2074">
                <a:solidFill>
                  <a:srgbClr val="FFFFFF"/>
                </a:solidFill>
                <a:latin typeface="Open Sauce Light"/>
              </a:rPr>
              <a:t>Es ist nicht einfach, alles online ablaufen zu lassen. Wir müssen einen vertrauenswürdigen Partner finden, der sicherstellen kann, dass unser Plan fehlersicher ist.</a:t>
            </a:r>
          </a:p>
        </p:txBody>
      </p:sp>
      <p:sp>
        <p:nvSpPr>
          <p:cNvPr id="5" name="TextBox 5"/>
          <p:cNvSpPr txBox="1"/>
          <p:nvPr/>
        </p:nvSpPr>
        <p:spPr>
          <a:xfrm>
            <a:off x="1028700" y="3679174"/>
            <a:ext cx="6960680" cy="2246528"/>
          </a:xfrm>
          <a:prstGeom prst="rect">
            <a:avLst/>
          </a:prstGeom>
        </p:spPr>
        <p:txBody>
          <a:bodyPr lIns="0" tIns="0" rIns="0" bIns="0" rtlCol="0" anchor="t">
            <a:spAutoFit/>
          </a:bodyPr>
          <a:lstStyle/>
          <a:p>
            <a:pPr marL="0" lvl="0" indent="0">
              <a:lnSpc>
                <a:spcPts val="5990"/>
              </a:lnSpc>
              <a:spcBef>
                <a:spcPct val="0"/>
              </a:spcBef>
            </a:pPr>
            <a:r>
              <a:rPr lang="en-US" sz="4608" spc="-138">
                <a:solidFill>
                  <a:srgbClr val="FFFFFF"/>
                </a:solidFill>
                <a:latin typeface="Ovo Bold"/>
              </a:rPr>
              <a:t>Wir müssen uns auf die Suche nach einem guten Partner machen.</a:t>
            </a:r>
          </a:p>
        </p:txBody>
      </p:sp>
      <p:sp>
        <p:nvSpPr>
          <p:cNvPr id="6" name="Freeform 6"/>
          <p:cNvSpPr/>
          <p:nvPr/>
        </p:nvSpPr>
        <p:spPr>
          <a:xfrm>
            <a:off x="9310630" y="3860149"/>
            <a:ext cx="2653305" cy="5398151"/>
          </a:xfrm>
          <a:custGeom>
            <a:avLst/>
            <a:gdLst/>
            <a:ahLst/>
            <a:cxnLst/>
            <a:rect l="l" t="t" r="r" b="b"/>
            <a:pathLst>
              <a:path w="2653305" h="5398151">
                <a:moveTo>
                  <a:pt x="0" y="0"/>
                </a:moveTo>
                <a:lnTo>
                  <a:pt x="2653306" y="0"/>
                </a:lnTo>
                <a:lnTo>
                  <a:pt x="2653306" y="5398151"/>
                </a:lnTo>
                <a:lnTo>
                  <a:pt x="0" y="5398151"/>
                </a:lnTo>
                <a:lnTo>
                  <a:pt x="0" y="0"/>
                </a:lnTo>
                <a:close/>
              </a:path>
            </a:pathLst>
          </a:custGeom>
          <a:blipFill>
            <a:blip r:embed="rId3"/>
            <a:stretch>
              <a:fillRect l="-130844" r="-130844"/>
            </a:stretch>
          </a:blipFill>
        </p:spPr>
      </p:sp>
      <p:sp>
        <p:nvSpPr>
          <p:cNvPr id="7" name="AutoShape 7"/>
          <p:cNvSpPr/>
          <p:nvPr/>
        </p:nvSpPr>
        <p:spPr>
          <a:xfrm>
            <a:off x="1028700" y="1028700"/>
            <a:ext cx="16230600" cy="9525"/>
          </a:xfrm>
          <a:prstGeom prst="rect">
            <a:avLst/>
          </a:prstGeom>
          <a:solidFill>
            <a:srgbClr val="3F4042"/>
          </a:solidFill>
        </p:spPr>
      </p:sp>
      <p:grpSp>
        <p:nvGrpSpPr>
          <p:cNvPr id="8" name="Group 8"/>
          <p:cNvGrpSpPr/>
          <p:nvPr/>
        </p:nvGrpSpPr>
        <p:grpSpPr>
          <a:xfrm>
            <a:off x="1028700" y="1350289"/>
            <a:ext cx="6960680" cy="733750"/>
            <a:chOff x="0" y="0"/>
            <a:chExt cx="9280906" cy="978333"/>
          </a:xfrm>
        </p:grpSpPr>
        <p:sp>
          <p:nvSpPr>
            <p:cNvPr id="9" name="TextBox 9"/>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FFFFFF"/>
                  </a:solidFill>
                  <a:latin typeface="Open Sauce Medium"/>
                </a:rPr>
                <a:t>UNSERE ONLINE-PLATTFORMEN VERBESSERN</a:t>
              </a:r>
            </a:p>
          </p:txBody>
        </p:sp>
        <p:sp>
          <p:nvSpPr>
            <p:cNvPr id="10" name="TextBox 10"/>
            <p:cNvSpPr txBox="1"/>
            <p:nvPr/>
          </p:nvSpPr>
          <p:spPr>
            <a:xfrm>
              <a:off x="0" y="557117"/>
              <a:ext cx="9280906" cy="278977"/>
            </a:xfrm>
            <a:prstGeom prst="rect">
              <a:avLst/>
            </a:prstGeom>
          </p:spPr>
          <p:txBody>
            <a:bodyPr lIns="0" tIns="0" rIns="0" bIns="0" rtlCol="0" anchor="t">
              <a:spAutoFit/>
            </a:bodyPr>
            <a:lstStyle/>
            <a:p>
              <a:pPr algn="just">
                <a:lnSpc>
                  <a:spcPts val="1854"/>
                </a:lnSpc>
                <a:spcBef>
                  <a:spcPct val="0"/>
                </a:spcBef>
              </a:pPr>
              <a:r>
                <a:rPr lang="en-US" sz="1324">
                  <a:solidFill>
                    <a:srgbClr val="FFFFFF"/>
                  </a:solidFill>
                  <a:latin typeface="Open Sauce Light"/>
                </a:rPr>
                <a:t>Wir wollen Online-Operationen unglaublich einfach und benutzerfreundlich machen.</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961588" cy="3898608"/>
          </a:xfrm>
          <a:prstGeom prst="rect">
            <a:avLst/>
          </a:prstGeom>
          <a:solidFill>
            <a:srgbClr val="EDEDED"/>
          </a:solidFill>
        </p:spPr>
      </p:sp>
      <p:grpSp>
        <p:nvGrpSpPr>
          <p:cNvPr id="3" name="Group 3"/>
          <p:cNvGrpSpPr/>
          <p:nvPr/>
        </p:nvGrpSpPr>
        <p:grpSpPr>
          <a:xfrm>
            <a:off x="3323563" y="1028700"/>
            <a:ext cx="11633002" cy="1967713"/>
            <a:chOff x="0" y="0"/>
            <a:chExt cx="15510669" cy="2623617"/>
          </a:xfrm>
        </p:grpSpPr>
        <p:sp>
          <p:nvSpPr>
            <p:cNvPr id="4" name="TextBox 4"/>
            <p:cNvSpPr txBox="1"/>
            <p:nvPr/>
          </p:nvSpPr>
          <p:spPr>
            <a:xfrm>
              <a:off x="0" y="100965"/>
              <a:ext cx="15510669" cy="1006329"/>
            </a:xfrm>
            <a:prstGeom prst="rect">
              <a:avLst/>
            </a:prstGeom>
          </p:spPr>
          <p:txBody>
            <a:bodyPr lIns="0" tIns="0" rIns="0" bIns="0" rtlCol="0" anchor="t">
              <a:spAutoFit/>
            </a:bodyPr>
            <a:lstStyle/>
            <a:p>
              <a:pPr marL="0" lvl="0" indent="0" algn="ctr">
                <a:lnSpc>
                  <a:spcPts val="6104"/>
                </a:lnSpc>
              </a:pPr>
              <a:r>
                <a:rPr lang="en-US" sz="4696" spc="-140">
                  <a:solidFill>
                    <a:srgbClr val="3F4042"/>
                  </a:solidFill>
                  <a:latin typeface="Ovo Bold"/>
                </a:rPr>
                <a:t>Zusammenfassung der Unternehmensstrategie</a:t>
              </a:r>
            </a:p>
          </p:txBody>
        </p:sp>
        <p:sp>
          <p:nvSpPr>
            <p:cNvPr id="5" name="TextBox 5"/>
            <p:cNvSpPr txBox="1"/>
            <p:nvPr/>
          </p:nvSpPr>
          <p:spPr>
            <a:xfrm>
              <a:off x="0" y="1654184"/>
              <a:ext cx="15510669" cy="933873"/>
            </a:xfrm>
            <a:prstGeom prst="rect">
              <a:avLst/>
            </a:prstGeom>
          </p:spPr>
          <p:txBody>
            <a:bodyPr lIns="0" tIns="0" rIns="0" bIns="0" rtlCol="0" anchor="t">
              <a:spAutoFit/>
            </a:bodyPr>
            <a:lstStyle/>
            <a:p>
              <a:pPr algn="ctr">
                <a:lnSpc>
                  <a:spcPts val="2869"/>
                </a:lnSpc>
              </a:pPr>
              <a:r>
                <a:rPr lang="en-US" sz="2049">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grpSp>
      <p:grpSp>
        <p:nvGrpSpPr>
          <p:cNvPr id="6" name="Group 6"/>
          <p:cNvGrpSpPr/>
          <p:nvPr/>
        </p:nvGrpSpPr>
        <p:grpSpPr>
          <a:xfrm>
            <a:off x="1028700" y="4538283"/>
            <a:ext cx="2750537" cy="3239339"/>
            <a:chOff x="0" y="0"/>
            <a:chExt cx="3667383" cy="4319119"/>
          </a:xfrm>
        </p:grpSpPr>
        <p:sp>
          <p:nvSpPr>
            <p:cNvPr id="7" name="TextBox 7"/>
            <p:cNvSpPr txBox="1"/>
            <p:nvPr/>
          </p:nvSpPr>
          <p:spPr>
            <a:xfrm>
              <a:off x="0" y="3522829"/>
              <a:ext cx="3667383" cy="537210"/>
            </a:xfrm>
            <a:prstGeom prst="rect">
              <a:avLst/>
            </a:prstGeom>
          </p:spPr>
          <p:txBody>
            <a:bodyPr lIns="0" tIns="0" rIns="0" bIns="0" rtlCol="0" anchor="t">
              <a:spAutoFit/>
            </a:bodyPr>
            <a:lstStyle/>
            <a:p>
              <a:pPr algn="ctr">
                <a:lnSpc>
                  <a:spcPts val="1679"/>
                </a:lnSpc>
                <a:spcBef>
                  <a:spcPct val="0"/>
                </a:spcBef>
              </a:pPr>
              <a:r>
                <a:rPr lang="en-US" sz="1199">
                  <a:solidFill>
                    <a:srgbClr val="3F4042"/>
                  </a:solidFill>
                  <a:latin typeface="Open Sauce Light"/>
                </a:rPr>
                <a:t>Wir wollen ihnen zeigen, wie leicht es ist, unsere Online-Tools zu nutzen.</a:t>
              </a:r>
            </a:p>
          </p:txBody>
        </p:sp>
        <p:sp>
          <p:nvSpPr>
            <p:cNvPr id="8" name="TextBox 8"/>
            <p:cNvSpPr txBox="1"/>
            <p:nvPr/>
          </p:nvSpPr>
          <p:spPr>
            <a:xfrm>
              <a:off x="0" y="1624668"/>
              <a:ext cx="3667383" cy="1653840"/>
            </a:xfrm>
            <a:prstGeom prst="rect">
              <a:avLst/>
            </a:prstGeom>
          </p:spPr>
          <p:txBody>
            <a:bodyPr lIns="0" tIns="0" rIns="0" bIns="0" rtlCol="0" anchor="t">
              <a:spAutoFit/>
            </a:bodyPr>
            <a:lstStyle/>
            <a:p>
              <a:pPr marL="0" lvl="0" indent="0" algn="ctr">
                <a:lnSpc>
                  <a:spcPts val="2507"/>
                </a:lnSpc>
              </a:pPr>
              <a:r>
                <a:rPr lang="en-US" sz="1791">
                  <a:solidFill>
                    <a:srgbClr val="3F4042"/>
                  </a:solidFill>
                  <a:latin typeface="Open Sauce Medium"/>
                </a:rPr>
                <a:t>PROBLEME, DIE WIR LÖSEN, ODER GELEGENHEIT, DIE WIR NUTZEN MÖCHTEN</a:t>
              </a:r>
            </a:p>
          </p:txBody>
        </p:sp>
        <p:sp>
          <p:nvSpPr>
            <p:cNvPr id="9" name="TextBox 9"/>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grpSp>
      <p:grpSp>
        <p:nvGrpSpPr>
          <p:cNvPr id="10" name="Group 10"/>
          <p:cNvGrpSpPr/>
          <p:nvPr/>
        </p:nvGrpSpPr>
        <p:grpSpPr>
          <a:xfrm>
            <a:off x="4398716" y="4538283"/>
            <a:ext cx="2750537" cy="2925014"/>
            <a:chOff x="0" y="0"/>
            <a:chExt cx="3667383" cy="3900019"/>
          </a:xfrm>
        </p:grpSpPr>
        <p:sp>
          <p:nvSpPr>
            <p:cNvPr id="11" name="TextBox 11"/>
            <p:cNvSpPr txBox="1"/>
            <p:nvPr/>
          </p:nvSpPr>
          <p:spPr>
            <a:xfrm>
              <a:off x="0" y="2684629"/>
              <a:ext cx="3667383" cy="1144270"/>
            </a:xfrm>
            <a:prstGeom prst="rect">
              <a:avLst/>
            </a:prstGeom>
          </p:spPr>
          <p:txBody>
            <a:bodyPr lIns="0" tIns="0" rIns="0" bIns="0" rtlCol="0" anchor="t">
              <a:spAutoFit/>
            </a:bodyPr>
            <a:lstStyle/>
            <a:p>
              <a:pPr algn="ctr">
                <a:lnSpc>
                  <a:spcPts val="1784"/>
                </a:lnSpc>
                <a:spcBef>
                  <a:spcPct val="0"/>
                </a:spcBef>
              </a:pPr>
              <a:r>
                <a:rPr lang="en-US" sz="1274">
                  <a:solidFill>
                    <a:srgbClr val="3F4042"/>
                  </a:solidFill>
                  <a:latin typeface="Open Sauce Light"/>
                </a:rPr>
                <a:t>Wir müssen uns alle mit voller Kraft einbringen, weil wir erwarten, dass mehr Kunden auf digital umstellen werden.</a:t>
              </a:r>
            </a:p>
          </p:txBody>
        </p:sp>
        <p:sp>
          <p:nvSpPr>
            <p:cNvPr id="12" name="TextBox 12"/>
            <p:cNvSpPr txBox="1"/>
            <p:nvPr/>
          </p:nvSpPr>
          <p:spPr>
            <a:xfrm>
              <a:off x="0" y="1643718"/>
              <a:ext cx="3667383" cy="631490"/>
            </a:xfrm>
            <a:prstGeom prst="rect">
              <a:avLst/>
            </a:prstGeom>
          </p:spPr>
          <p:txBody>
            <a:bodyPr lIns="0" tIns="0" rIns="0" bIns="0" rtlCol="0" anchor="t">
              <a:spAutoFit/>
            </a:bodyPr>
            <a:lstStyle/>
            <a:p>
              <a:pPr marL="0" lvl="0" indent="0" algn="ctr">
                <a:lnSpc>
                  <a:spcPts val="1982"/>
                </a:lnSpc>
              </a:pPr>
              <a:r>
                <a:rPr lang="en-US" sz="1416">
                  <a:solidFill>
                    <a:srgbClr val="3F4042"/>
                  </a:solidFill>
                  <a:latin typeface="Open Sauce Medium"/>
                </a:rPr>
                <a:t>ZUR ERFÜLLUNG DIESES ZIELS BENÖTIGTE UNTERSTÜTZUNG</a:t>
              </a:r>
            </a:p>
          </p:txBody>
        </p:sp>
        <p:sp>
          <p:nvSpPr>
            <p:cNvPr id="13" name="TextBox 13"/>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grpSp>
      <p:grpSp>
        <p:nvGrpSpPr>
          <p:cNvPr id="14" name="Group 14"/>
          <p:cNvGrpSpPr/>
          <p:nvPr/>
        </p:nvGrpSpPr>
        <p:grpSpPr>
          <a:xfrm>
            <a:off x="7768731" y="4538283"/>
            <a:ext cx="2750537" cy="2925014"/>
            <a:chOff x="0" y="0"/>
            <a:chExt cx="3667383" cy="3900019"/>
          </a:xfrm>
        </p:grpSpPr>
        <p:sp>
          <p:nvSpPr>
            <p:cNvPr id="15" name="TextBox 15"/>
            <p:cNvSpPr txBox="1"/>
            <p:nvPr/>
          </p:nvSpPr>
          <p:spPr>
            <a:xfrm>
              <a:off x="0" y="3084679"/>
              <a:ext cx="3667383" cy="8153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Wir machen Finanzgeschichte sicher.</a:t>
              </a:r>
            </a:p>
          </p:txBody>
        </p:sp>
        <p:sp>
          <p:nvSpPr>
            <p:cNvPr id="16" name="TextBox 16"/>
            <p:cNvSpPr txBox="1"/>
            <p:nvPr/>
          </p:nvSpPr>
          <p:spPr>
            <a:xfrm>
              <a:off x="0" y="1634193"/>
              <a:ext cx="3667383" cy="1080435"/>
            </a:xfrm>
            <a:prstGeom prst="rect">
              <a:avLst/>
            </a:prstGeom>
          </p:spPr>
          <p:txBody>
            <a:bodyPr lIns="0" tIns="0" rIns="0" bIns="0" rtlCol="0" anchor="t">
              <a:spAutoFit/>
            </a:bodyPr>
            <a:lstStyle/>
            <a:p>
              <a:pPr marL="0" lvl="0" indent="0" algn="ctr">
                <a:lnSpc>
                  <a:spcPts val="2192"/>
                </a:lnSpc>
              </a:pPr>
              <a:r>
                <a:rPr lang="en-US" sz="1566">
                  <a:solidFill>
                    <a:srgbClr val="3F4042"/>
                  </a:solidFill>
                  <a:latin typeface="Open Sauce Medium"/>
                </a:rPr>
                <a:t>WIR WIRD SICH DIE ERFÜLLUNG DIESES ZIELS UMFASSEND AUSWIRKEN?</a:t>
              </a:r>
            </a:p>
          </p:txBody>
        </p:sp>
        <p:sp>
          <p:nvSpPr>
            <p:cNvPr id="17" name="TextBox 17"/>
            <p:cNvSpPr txBox="1"/>
            <p:nvPr/>
          </p:nvSpPr>
          <p:spPr>
            <a:xfrm>
              <a:off x="1451249"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3</a:t>
              </a:r>
            </a:p>
          </p:txBody>
        </p:sp>
      </p:grpSp>
      <p:grpSp>
        <p:nvGrpSpPr>
          <p:cNvPr id="18" name="Group 18"/>
          <p:cNvGrpSpPr/>
          <p:nvPr/>
        </p:nvGrpSpPr>
        <p:grpSpPr>
          <a:xfrm>
            <a:off x="11138747" y="4538283"/>
            <a:ext cx="2750537" cy="4182343"/>
            <a:chOff x="0" y="0"/>
            <a:chExt cx="3667383" cy="5576457"/>
          </a:xfrm>
        </p:grpSpPr>
        <p:sp>
          <p:nvSpPr>
            <p:cNvPr id="19" name="TextBox 19"/>
            <p:cNvSpPr txBox="1"/>
            <p:nvPr/>
          </p:nvSpPr>
          <p:spPr>
            <a:xfrm>
              <a:off x="0" y="4361067"/>
              <a:ext cx="3667383" cy="961390"/>
            </a:xfrm>
            <a:prstGeom prst="rect">
              <a:avLst/>
            </a:prstGeom>
          </p:spPr>
          <p:txBody>
            <a:bodyPr lIns="0" tIns="0" rIns="0" bIns="0" rtlCol="0" anchor="t">
              <a:spAutoFit/>
            </a:bodyPr>
            <a:lstStyle/>
            <a:p>
              <a:pPr algn="ctr">
                <a:lnSpc>
                  <a:spcPts val="1994"/>
                </a:lnSpc>
              </a:pPr>
              <a:r>
                <a:rPr lang="en-US" sz="1424">
                  <a:solidFill>
                    <a:srgbClr val="3F4042"/>
                  </a:solidFill>
                  <a:latin typeface="Open Sauce Light"/>
                </a:rPr>
                <a:t>Wir streben an, dass mindestens 75 % unserer Benutzer auf digital umsteigen.</a:t>
              </a:r>
            </a:p>
          </p:txBody>
        </p:sp>
        <p:sp>
          <p:nvSpPr>
            <p:cNvPr id="20" name="TextBox 20"/>
            <p:cNvSpPr txBox="1"/>
            <p:nvPr/>
          </p:nvSpPr>
          <p:spPr>
            <a:xfrm>
              <a:off x="0" y="1624668"/>
              <a:ext cx="3667383" cy="2492079"/>
            </a:xfrm>
            <a:prstGeom prst="rect">
              <a:avLst/>
            </a:prstGeom>
          </p:spPr>
          <p:txBody>
            <a:bodyPr lIns="0" tIns="0" rIns="0" bIns="0" rtlCol="0" anchor="t">
              <a:spAutoFit/>
            </a:bodyPr>
            <a:lstStyle/>
            <a:p>
              <a:pPr marL="0" lvl="0" indent="0" algn="ctr">
                <a:lnSpc>
                  <a:spcPts val="2505"/>
                </a:lnSpc>
              </a:pPr>
              <a:r>
                <a:rPr lang="en-US" sz="1789">
                  <a:solidFill>
                    <a:srgbClr val="3F4042"/>
                  </a:solidFill>
                  <a:latin typeface="Open Sauce Medium"/>
                </a:rPr>
                <a:t>SCHLÜSSELMETRIKEN. WOHER WISSEN WIR, OB WIR DIESES ZIEL ERREICHT HABEN? WIE WISSEN WIR, OB WIR ERFOLGREICH SIND?</a:t>
              </a:r>
            </a:p>
          </p:txBody>
        </p:sp>
        <p:sp>
          <p:nvSpPr>
            <p:cNvPr id="21" name="TextBox 21"/>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grpSp>
      <p:grpSp>
        <p:nvGrpSpPr>
          <p:cNvPr id="22" name="Group 22"/>
          <p:cNvGrpSpPr/>
          <p:nvPr/>
        </p:nvGrpSpPr>
        <p:grpSpPr>
          <a:xfrm>
            <a:off x="14508763" y="4538283"/>
            <a:ext cx="2750537" cy="2646504"/>
            <a:chOff x="0" y="0"/>
            <a:chExt cx="3667383" cy="3528673"/>
          </a:xfrm>
        </p:grpSpPr>
        <p:sp>
          <p:nvSpPr>
            <p:cNvPr id="23" name="TextBox 23"/>
            <p:cNvSpPr txBox="1"/>
            <p:nvPr/>
          </p:nvSpPr>
          <p:spPr>
            <a:xfrm>
              <a:off x="0" y="3084679"/>
              <a:ext cx="3667383" cy="443994"/>
            </a:xfrm>
            <a:prstGeom prst="rect">
              <a:avLst/>
            </a:prstGeom>
          </p:spPr>
          <p:txBody>
            <a:bodyPr lIns="0" tIns="0" rIns="0" bIns="0" rtlCol="0" anchor="t">
              <a:spAutoFit/>
            </a:bodyPr>
            <a:lstStyle/>
            <a:p>
              <a:pPr algn="ctr">
                <a:lnSpc>
                  <a:spcPts val="2799"/>
                </a:lnSpc>
                <a:spcBef>
                  <a:spcPct val="0"/>
                </a:spcBef>
              </a:pPr>
              <a:r>
                <a:rPr lang="en-US" sz="1999">
                  <a:solidFill>
                    <a:srgbClr val="3F4042"/>
                  </a:solidFill>
                  <a:latin typeface="Open Sauce Light"/>
                </a:rPr>
                <a:t>Sicherheitsvorfälle</a:t>
              </a:r>
            </a:p>
          </p:txBody>
        </p:sp>
        <p:sp>
          <p:nvSpPr>
            <p:cNvPr id="24" name="TextBox 24"/>
            <p:cNvSpPr txBox="1"/>
            <p:nvPr/>
          </p:nvSpPr>
          <p:spPr>
            <a:xfrm>
              <a:off x="0" y="1634193"/>
              <a:ext cx="3667383" cy="1189655"/>
            </a:xfrm>
            <a:prstGeom prst="rect">
              <a:avLst/>
            </a:prstGeom>
          </p:spPr>
          <p:txBody>
            <a:bodyPr lIns="0" tIns="0" rIns="0" bIns="0" rtlCol="0" anchor="t">
              <a:spAutoFit/>
            </a:bodyPr>
            <a:lstStyle/>
            <a:p>
              <a:pPr marL="0" lvl="0" indent="0" algn="ctr">
                <a:lnSpc>
                  <a:spcPts val="2402"/>
                </a:lnSpc>
              </a:pPr>
              <a:r>
                <a:rPr lang="en-US" sz="1716">
                  <a:solidFill>
                    <a:srgbClr val="3F4042"/>
                  </a:solidFill>
                  <a:latin typeface="Open Sauce Medium"/>
                </a:rPr>
                <a:t>RISIKEN ODER MÖGLICHE HINDERNISSE MIT STAND VON HEUTE</a:t>
              </a:r>
            </a:p>
          </p:txBody>
        </p:sp>
        <p:sp>
          <p:nvSpPr>
            <p:cNvPr id="25" name="TextBox 25"/>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sp>
        <p:nvSpPr>
          <p:cNvPr id="26" name="AutoShape 26"/>
          <p:cNvSpPr/>
          <p:nvPr/>
        </p:nvSpPr>
        <p:spPr>
          <a:xfrm>
            <a:off x="4084214" y="4538283"/>
            <a:ext cx="9525" cy="4484950"/>
          </a:xfrm>
          <a:prstGeom prst="rect">
            <a:avLst/>
          </a:prstGeom>
          <a:solidFill>
            <a:srgbClr val="3F4042">
              <a:alpha val="43922"/>
            </a:srgbClr>
          </a:solidFill>
        </p:spPr>
      </p:sp>
      <p:sp>
        <p:nvSpPr>
          <p:cNvPr id="27" name="AutoShape 27"/>
          <p:cNvSpPr/>
          <p:nvPr/>
        </p:nvSpPr>
        <p:spPr>
          <a:xfrm>
            <a:off x="7454230" y="4538283"/>
            <a:ext cx="9525" cy="4484950"/>
          </a:xfrm>
          <a:prstGeom prst="rect">
            <a:avLst/>
          </a:prstGeom>
          <a:solidFill>
            <a:srgbClr val="3F4042">
              <a:alpha val="43922"/>
            </a:srgbClr>
          </a:solidFill>
        </p:spPr>
      </p:sp>
      <p:sp>
        <p:nvSpPr>
          <p:cNvPr id="28" name="AutoShape 28"/>
          <p:cNvSpPr/>
          <p:nvPr/>
        </p:nvSpPr>
        <p:spPr>
          <a:xfrm>
            <a:off x="10824245" y="4538283"/>
            <a:ext cx="9525" cy="4484950"/>
          </a:xfrm>
          <a:prstGeom prst="rect">
            <a:avLst/>
          </a:prstGeom>
          <a:solidFill>
            <a:srgbClr val="3F4042">
              <a:alpha val="43922"/>
            </a:srgbClr>
          </a:solidFill>
        </p:spPr>
      </p:sp>
      <p:sp>
        <p:nvSpPr>
          <p:cNvPr id="29" name="AutoShape 29"/>
          <p:cNvSpPr/>
          <p:nvPr/>
        </p:nvSpPr>
        <p:spPr>
          <a:xfrm>
            <a:off x="14194261" y="4538283"/>
            <a:ext cx="9525" cy="4484950"/>
          </a:xfrm>
          <a:prstGeom prst="rect">
            <a:avLst/>
          </a:prstGeom>
          <a:solidFill>
            <a:srgbClr val="3F4042">
              <a:alpha val="43922"/>
            </a:srgbClr>
          </a:solid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14" r="5814"/>
          <a:stretch>
            <a:fillRect/>
          </a:stretch>
        </p:blipFill>
        <p:spPr>
          <a:xfrm>
            <a:off x="0" y="0"/>
            <a:ext cx="18288000" cy="10287000"/>
          </a:xfrm>
          <a:prstGeom prst="rect">
            <a:avLst/>
          </a:prstGeom>
        </p:spPr>
      </p:pic>
      <p:sp>
        <p:nvSpPr>
          <p:cNvPr id="3" name="AutoShape 3"/>
          <p:cNvSpPr/>
          <p:nvPr/>
        </p:nvSpPr>
        <p:spPr>
          <a:xfrm>
            <a:off x="1248217" y="2259696"/>
            <a:ext cx="11226253" cy="5767608"/>
          </a:xfrm>
          <a:prstGeom prst="rect">
            <a:avLst/>
          </a:prstGeom>
          <a:solidFill>
            <a:srgbClr val="EB8208"/>
          </a:solidFill>
        </p:spPr>
      </p:sp>
      <p:sp>
        <p:nvSpPr>
          <p:cNvPr id="4" name="TextBox 4"/>
          <p:cNvSpPr txBox="1"/>
          <p:nvPr/>
        </p:nvSpPr>
        <p:spPr>
          <a:xfrm>
            <a:off x="2312326" y="3010204"/>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5" name="Group 5"/>
          <p:cNvGrpSpPr/>
          <p:nvPr/>
        </p:nvGrpSpPr>
        <p:grpSpPr>
          <a:xfrm>
            <a:off x="10881809" y="3096023"/>
            <a:ext cx="493142" cy="114947"/>
            <a:chOff x="0" y="0"/>
            <a:chExt cx="1841591" cy="429260"/>
          </a:xfrm>
        </p:grpSpPr>
        <p:sp>
          <p:nvSpPr>
            <p:cNvPr id="6" name="Freeform 6"/>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sp>
      </p:grpSp>
      <p:grpSp>
        <p:nvGrpSpPr>
          <p:cNvPr id="7" name="Group 7"/>
          <p:cNvGrpSpPr/>
          <p:nvPr/>
        </p:nvGrpSpPr>
        <p:grpSpPr>
          <a:xfrm>
            <a:off x="2312326" y="4338419"/>
            <a:ext cx="9098034" cy="2339473"/>
            <a:chOff x="0" y="0"/>
            <a:chExt cx="12130711" cy="3119298"/>
          </a:xfrm>
        </p:grpSpPr>
        <p:sp>
          <p:nvSpPr>
            <p:cNvPr id="8" name="TextBox 8"/>
            <p:cNvSpPr txBox="1"/>
            <p:nvPr/>
          </p:nvSpPr>
          <p:spPr>
            <a:xfrm>
              <a:off x="0" y="56515"/>
              <a:ext cx="12130711" cy="1543262"/>
            </a:xfrm>
            <a:prstGeom prst="rect">
              <a:avLst/>
            </a:prstGeom>
          </p:spPr>
          <p:txBody>
            <a:bodyPr lIns="0" tIns="0" rIns="0" bIns="0" rtlCol="0" anchor="t">
              <a:spAutoFit/>
            </a:bodyPr>
            <a:lstStyle/>
            <a:p>
              <a:pPr marL="0" lvl="0" indent="0">
                <a:lnSpc>
                  <a:spcPts val="9490"/>
                </a:lnSpc>
              </a:pPr>
              <a:r>
                <a:rPr lang="en-US" sz="7299" spc="-218">
                  <a:solidFill>
                    <a:srgbClr val="FFFFFF"/>
                  </a:solidFill>
                  <a:latin typeface="Ovo"/>
                </a:rPr>
                <a:t>Schulen und inspirieren</a:t>
              </a:r>
            </a:p>
          </p:txBody>
        </p:sp>
        <p:sp>
          <p:nvSpPr>
            <p:cNvPr id="9" name="TextBox 9"/>
            <p:cNvSpPr txBox="1"/>
            <p:nvPr/>
          </p:nvSpPr>
          <p:spPr>
            <a:xfrm>
              <a:off x="0" y="2093773"/>
              <a:ext cx="12130711" cy="967105"/>
            </a:xfrm>
            <a:prstGeom prst="rect">
              <a:avLst/>
            </a:prstGeom>
          </p:spPr>
          <p:txBody>
            <a:bodyPr lIns="0" tIns="0" rIns="0" bIns="0" rtlCol="0" anchor="t">
              <a:spAutoFit/>
            </a:bodyPr>
            <a:lstStyle/>
            <a:p>
              <a:pPr>
                <a:lnSpc>
                  <a:spcPts val="2939"/>
                </a:lnSpc>
              </a:pPr>
              <a:r>
                <a:rPr lang="en-US" sz="2099">
                  <a:solidFill>
                    <a:srgbClr val="FFFFFF"/>
                  </a:solidFill>
                  <a:latin typeface="Open Sauce Light"/>
                </a:rPr>
                <a:t>Wir wollen nicht vergessen, dass der Zweck darin besteht, den Menschen beizubringen, wie sie ihre Finanzen selbst gut führen können.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2054" y="-187233"/>
            <a:ext cx="18870501" cy="2770887"/>
          </a:xfrm>
          <a:prstGeom prst="rect">
            <a:avLst/>
          </a:prstGeom>
          <a:solidFill>
            <a:srgbClr val="EDEDED"/>
          </a:solidFill>
        </p:spPr>
      </p:sp>
      <p:sp>
        <p:nvSpPr>
          <p:cNvPr id="3" name="TextBox 3"/>
          <p:cNvSpPr txBox="1"/>
          <p:nvPr/>
        </p:nvSpPr>
        <p:spPr>
          <a:xfrm>
            <a:off x="1028700" y="880940"/>
            <a:ext cx="6159060" cy="916932"/>
          </a:xfrm>
          <a:prstGeom prst="rect">
            <a:avLst/>
          </a:prstGeom>
        </p:spPr>
        <p:txBody>
          <a:bodyPr lIns="0" tIns="0" rIns="0" bIns="0" rtlCol="0" anchor="t">
            <a:spAutoFit/>
          </a:bodyPr>
          <a:lstStyle/>
          <a:p>
            <a:pPr marL="0" lvl="0" indent="0">
              <a:lnSpc>
                <a:spcPts val="7372"/>
              </a:lnSpc>
            </a:pPr>
            <a:r>
              <a:rPr lang="en-US" sz="5671" spc="-170">
                <a:solidFill>
                  <a:srgbClr val="3F4042"/>
                </a:solidFill>
                <a:latin typeface="Ovo Bold"/>
              </a:rPr>
              <a:t>Zusammenfassung</a:t>
            </a:r>
          </a:p>
        </p:txBody>
      </p:sp>
      <p:sp>
        <p:nvSpPr>
          <p:cNvPr id="4" name="AutoShape 4"/>
          <p:cNvSpPr/>
          <p:nvPr/>
        </p:nvSpPr>
        <p:spPr>
          <a:xfrm>
            <a:off x="1028700" y="4830220"/>
            <a:ext cx="16230600" cy="9525"/>
          </a:xfrm>
          <a:prstGeom prst="rect">
            <a:avLst/>
          </a:prstGeom>
          <a:solidFill>
            <a:srgbClr val="EB8208"/>
          </a:solidFill>
        </p:spPr>
      </p:sp>
      <p:sp>
        <p:nvSpPr>
          <p:cNvPr id="5" name="AutoShape 5"/>
          <p:cNvSpPr/>
          <p:nvPr/>
        </p:nvSpPr>
        <p:spPr>
          <a:xfrm>
            <a:off x="1028700" y="9248775"/>
            <a:ext cx="16230600" cy="9525"/>
          </a:xfrm>
          <a:prstGeom prst="rect">
            <a:avLst/>
          </a:prstGeom>
          <a:solidFill>
            <a:srgbClr val="EB8208"/>
          </a:solidFill>
        </p:spPr>
      </p:sp>
      <p:sp>
        <p:nvSpPr>
          <p:cNvPr id="6" name="AutoShape 6"/>
          <p:cNvSpPr/>
          <p:nvPr/>
        </p:nvSpPr>
        <p:spPr>
          <a:xfrm>
            <a:off x="1028700" y="6162464"/>
            <a:ext cx="16230600" cy="9525"/>
          </a:xfrm>
          <a:prstGeom prst="rect">
            <a:avLst/>
          </a:prstGeom>
          <a:solidFill>
            <a:srgbClr val="EB8208"/>
          </a:solidFill>
        </p:spPr>
      </p:sp>
      <p:sp>
        <p:nvSpPr>
          <p:cNvPr id="7" name="TextBox 7"/>
          <p:cNvSpPr txBox="1"/>
          <p:nvPr/>
        </p:nvSpPr>
        <p:spPr>
          <a:xfrm>
            <a:off x="7743060" y="323768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ZUR ERFÜLLUNG DIESES ZIELS BENÖTIGTE UNTERSTÜTZUNG</a:t>
            </a:r>
          </a:p>
        </p:txBody>
      </p:sp>
      <p:sp>
        <p:nvSpPr>
          <p:cNvPr id="8" name="TextBox 8"/>
          <p:cNvSpPr txBox="1"/>
          <p:nvPr/>
        </p:nvSpPr>
        <p:spPr>
          <a:xfrm>
            <a:off x="438588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PROBLEME, DIE WIR LÖSEN, ODER GELEGENHEIT, DIE WIR NUTZEN MÖCHTEN</a:t>
            </a:r>
          </a:p>
        </p:txBody>
      </p:sp>
      <p:sp>
        <p:nvSpPr>
          <p:cNvPr id="9" name="TextBox 9"/>
          <p:cNvSpPr txBox="1"/>
          <p:nvPr/>
        </p:nvSpPr>
        <p:spPr>
          <a:xfrm>
            <a:off x="4385880" y="5252418"/>
            <a:ext cx="2801881" cy="443230"/>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Die Online-Plattformen von Sitwell müssen neu gestaltet werden</a:t>
            </a:r>
          </a:p>
        </p:txBody>
      </p:sp>
      <p:sp>
        <p:nvSpPr>
          <p:cNvPr id="10" name="TextBox 10"/>
          <p:cNvSpPr txBox="1"/>
          <p:nvPr/>
        </p:nvSpPr>
        <p:spPr>
          <a:xfrm>
            <a:off x="7743060" y="5312702"/>
            <a:ext cx="2801881" cy="128118"/>
          </a:xfrm>
          <a:prstGeom prst="rect">
            <a:avLst/>
          </a:prstGeom>
        </p:spPr>
        <p:txBody>
          <a:bodyPr lIns="0" tIns="0" rIns="0" bIns="0" rtlCol="0" anchor="t">
            <a:spAutoFit/>
          </a:bodyPr>
          <a:lstStyle/>
          <a:p>
            <a:pPr marL="0" lvl="0" indent="0" algn="l">
              <a:lnSpc>
                <a:spcPts val="1024"/>
              </a:lnSpc>
              <a:spcBef>
                <a:spcPct val="0"/>
              </a:spcBef>
            </a:pPr>
            <a:r>
              <a:rPr lang="en-US" sz="731">
                <a:solidFill>
                  <a:srgbClr val="3F4042"/>
                </a:solidFill>
                <a:latin typeface="Open Sauce Light"/>
              </a:rPr>
              <a:t>Das IT-Team von Sitwell muss sich verstärkt darum kümmern</a:t>
            </a:r>
          </a:p>
        </p:txBody>
      </p:sp>
      <p:sp>
        <p:nvSpPr>
          <p:cNvPr id="11" name="TextBox 11"/>
          <p:cNvSpPr txBox="1"/>
          <p:nvPr/>
        </p:nvSpPr>
        <p:spPr>
          <a:xfrm>
            <a:off x="11100240" y="5133012"/>
            <a:ext cx="2801881" cy="682040"/>
          </a:xfrm>
          <a:prstGeom prst="rect">
            <a:avLst/>
          </a:prstGeom>
        </p:spPr>
        <p:txBody>
          <a:bodyPr lIns="0" tIns="0" rIns="0" bIns="0" rtlCol="0" anchor="t">
            <a:spAutoFit/>
          </a:bodyPr>
          <a:lstStyle/>
          <a:p>
            <a:pPr marL="0" lvl="0" indent="0" algn="l">
              <a:lnSpc>
                <a:spcPts val="1391"/>
              </a:lnSpc>
              <a:spcBef>
                <a:spcPct val="0"/>
              </a:spcBef>
            </a:pPr>
            <a:r>
              <a:rPr lang="en-US" sz="994">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2" name="TextBox 12"/>
          <p:cNvSpPr txBox="1"/>
          <p:nvPr/>
        </p:nvSpPr>
        <p:spPr>
          <a:xfrm>
            <a:off x="14457419" y="5253454"/>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100 % Online-Zufriedenheitsrate unserer Kunden</a:t>
            </a:r>
          </a:p>
        </p:txBody>
      </p:sp>
      <p:sp>
        <p:nvSpPr>
          <p:cNvPr id="13" name="TextBox 13"/>
          <p:cNvSpPr txBox="1"/>
          <p:nvPr/>
        </p:nvSpPr>
        <p:spPr>
          <a:xfrm>
            <a:off x="1028700" y="522511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UNSERE ONLINE-PLATTFORMEN VERBESSERN</a:t>
            </a:r>
          </a:p>
        </p:txBody>
      </p:sp>
      <p:sp>
        <p:nvSpPr>
          <p:cNvPr id="14" name="TextBox 14"/>
          <p:cNvSpPr txBox="1"/>
          <p:nvPr/>
        </p:nvSpPr>
        <p:spPr>
          <a:xfrm>
            <a:off x="4385880"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Wir wollen ihnen zeigen, wie leicht es ist, unsere Online-Tools zu nutzen.</a:t>
            </a:r>
          </a:p>
        </p:txBody>
      </p:sp>
      <p:sp>
        <p:nvSpPr>
          <p:cNvPr id="15" name="TextBox 15"/>
          <p:cNvSpPr txBox="1"/>
          <p:nvPr/>
        </p:nvSpPr>
        <p:spPr>
          <a:xfrm>
            <a:off x="7743060" y="6611768"/>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Wir müssen uns alle mit voller Kraft einbringen, weil wir erwarten, dass mehr Kunden auf digital umstellen werden.</a:t>
            </a:r>
          </a:p>
        </p:txBody>
      </p:sp>
      <p:sp>
        <p:nvSpPr>
          <p:cNvPr id="16" name="TextBox 16"/>
          <p:cNvSpPr txBox="1"/>
          <p:nvPr/>
        </p:nvSpPr>
        <p:spPr>
          <a:xfrm>
            <a:off x="11100240" y="6606772"/>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machen Finanzgeschichte sicher.</a:t>
            </a:r>
          </a:p>
        </p:txBody>
      </p:sp>
      <p:sp>
        <p:nvSpPr>
          <p:cNvPr id="17" name="TextBox 17"/>
          <p:cNvSpPr txBox="1"/>
          <p:nvPr/>
        </p:nvSpPr>
        <p:spPr>
          <a:xfrm>
            <a:off x="14457419"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4 von 5 Kunden sollten ihre Finanzen mit unseren digitalen Apps verwalten.</a:t>
            </a:r>
          </a:p>
        </p:txBody>
      </p:sp>
      <p:sp>
        <p:nvSpPr>
          <p:cNvPr id="18" name="TextBox 18"/>
          <p:cNvSpPr txBox="1"/>
          <p:nvPr/>
        </p:nvSpPr>
        <p:spPr>
          <a:xfrm>
            <a:off x="1028700" y="6702256"/>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ÜBERGANG ZU DIGITAL</a:t>
            </a:r>
          </a:p>
        </p:txBody>
      </p:sp>
      <p:sp>
        <p:nvSpPr>
          <p:cNvPr id="19" name="TextBox 19"/>
          <p:cNvSpPr txBox="1"/>
          <p:nvPr/>
        </p:nvSpPr>
        <p:spPr>
          <a:xfrm>
            <a:off x="4385880" y="8256852"/>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Es ist an der Zeit, dass wir für das Empowerment unserer Benutzer sorgen, damit sie gesunde finanzielle Gewohnheiten entwickeln</a:t>
            </a:r>
          </a:p>
        </p:txBody>
      </p:sp>
      <p:sp>
        <p:nvSpPr>
          <p:cNvPr id="20" name="TextBox 20"/>
          <p:cNvSpPr txBox="1"/>
          <p:nvPr/>
        </p:nvSpPr>
        <p:spPr>
          <a:xfrm>
            <a:off x="7743060"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Von Experten und Managern verfasste Artikel und Infografiken</a:t>
            </a:r>
          </a:p>
        </p:txBody>
      </p:sp>
      <p:sp>
        <p:nvSpPr>
          <p:cNvPr id="21" name="TextBox 21"/>
          <p:cNvSpPr txBox="1"/>
          <p:nvPr/>
        </p:nvSpPr>
        <p:spPr>
          <a:xfrm>
            <a:off x="11100240" y="8138075"/>
            <a:ext cx="2801881" cy="668719"/>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haben Kunden, die jetzt wissen, wie sie ihr Vermögen vergrößern können.</a:t>
            </a:r>
          </a:p>
        </p:txBody>
      </p:sp>
      <p:sp>
        <p:nvSpPr>
          <p:cNvPr id="22" name="TextBox 22"/>
          <p:cNvSpPr txBox="1"/>
          <p:nvPr/>
        </p:nvSpPr>
        <p:spPr>
          <a:xfrm>
            <a:off x="14457419"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Kunden, die langfristig bei uns bleiben.</a:t>
            </a:r>
          </a:p>
        </p:txBody>
      </p:sp>
      <p:sp>
        <p:nvSpPr>
          <p:cNvPr id="23" name="TextBox 23"/>
          <p:cNvSpPr txBox="1"/>
          <p:nvPr/>
        </p:nvSpPr>
        <p:spPr>
          <a:xfrm>
            <a:off x="1028700" y="8347340"/>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SCHULEN UND INSPIRIEREN</a:t>
            </a:r>
          </a:p>
        </p:txBody>
      </p:sp>
      <p:sp>
        <p:nvSpPr>
          <p:cNvPr id="24" name="TextBox 24"/>
          <p:cNvSpPr txBox="1"/>
          <p:nvPr/>
        </p:nvSpPr>
        <p:spPr>
          <a:xfrm>
            <a:off x="1110024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WIR WIRD SICH DIE ERFÜLLUNG DIESES ZIELS UMFASSEND AUSWIRKEN?</a:t>
            </a:r>
          </a:p>
        </p:txBody>
      </p:sp>
      <p:sp>
        <p:nvSpPr>
          <p:cNvPr id="25" name="TextBox 25"/>
          <p:cNvSpPr txBox="1"/>
          <p:nvPr/>
        </p:nvSpPr>
        <p:spPr>
          <a:xfrm>
            <a:off x="14457419" y="3247208"/>
            <a:ext cx="2801881" cy="1128395"/>
          </a:xfrm>
          <a:prstGeom prst="rect">
            <a:avLst/>
          </a:prstGeom>
        </p:spPr>
        <p:txBody>
          <a:bodyPr lIns="0" tIns="0" rIns="0" bIns="0" rtlCol="0" anchor="t">
            <a:spAutoFit/>
          </a:bodyPr>
          <a:lstStyle/>
          <a:p>
            <a:pPr marL="0" lvl="0" indent="0" algn="l">
              <a:lnSpc>
                <a:spcPts val="1854"/>
              </a:lnSpc>
              <a:spcBef>
                <a:spcPct val="0"/>
              </a:spcBef>
            </a:pPr>
            <a:r>
              <a:rPr lang="en-US" sz="1324" u="none" spc="19">
                <a:solidFill>
                  <a:srgbClr val="3F4042"/>
                </a:solidFill>
                <a:latin typeface="Open Sauce Bold"/>
              </a:rPr>
              <a:t>SCHLÜSSELMETRIKEN. WOHER WISSEN WIR, OB WIR DIESES ZIEL ERREICHT HABEN? WIE WISSEN WIR, OB WIR ERFOLGREICH SIND?</a:t>
            </a:r>
          </a:p>
        </p:txBody>
      </p:sp>
      <p:sp>
        <p:nvSpPr>
          <p:cNvPr id="26" name="AutoShape 26"/>
          <p:cNvSpPr/>
          <p:nvPr/>
        </p:nvSpPr>
        <p:spPr>
          <a:xfrm>
            <a:off x="1028700" y="7705619"/>
            <a:ext cx="16230600" cy="9525"/>
          </a:xfrm>
          <a:prstGeom prst="rect">
            <a:avLst/>
          </a:prstGeom>
          <a:solidFill>
            <a:srgbClr val="EB8208"/>
          </a:solid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3530874" y="2698505"/>
            <a:ext cx="11226253" cy="4889991"/>
          </a:xfrm>
          <a:prstGeom prst="rect">
            <a:avLst/>
          </a:prstGeom>
          <a:solidFill>
            <a:srgbClr val="EB8208"/>
          </a:solidFill>
        </p:spPr>
      </p:sp>
      <p:grpSp>
        <p:nvGrpSpPr>
          <p:cNvPr id="4" name="Group 4"/>
          <p:cNvGrpSpPr/>
          <p:nvPr/>
        </p:nvGrpSpPr>
        <p:grpSpPr>
          <a:xfrm>
            <a:off x="8862020" y="6202101"/>
            <a:ext cx="493142" cy="114947"/>
            <a:chOff x="0" y="0"/>
            <a:chExt cx="1841591" cy="429260"/>
          </a:xfrm>
        </p:grpSpPr>
        <p:sp>
          <p:nvSpPr>
            <p:cNvPr id="5" name="Freeform 5"/>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sp>
      </p:grpSp>
      <p:sp>
        <p:nvSpPr>
          <p:cNvPr id="6" name="TextBox 6"/>
          <p:cNvSpPr txBox="1"/>
          <p:nvPr/>
        </p:nvSpPr>
        <p:spPr>
          <a:xfrm>
            <a:off x="4594983" y="3872288"/>
            <a:ext cx="9062624" cy="1858569"/>
          </a:xfrm>
          <a:prstGeom prst="rect">
            <a:avLst/>
          </a:prstGeom>
        </p:spPr>
        <p:txBody>
          <a:bodyPr lIns="0" tIns="0" rIns="0" bIns="0" rtlCol="0" anchor="t">
            <a:spAutoFit/>
          </a:bodyPr>
          <a:lstStyle/>
          <a:p>
            <a:pPr marL="0" lvl="0" indent="0" algn="ctr">
              <a:lnSpc>
                <a:spcPts val="14834"/>
              </a:lnSpc>
            </a:pPr>
            <a:r>
              <a:rPr lang="en-US" sz="11410" spc="-342">
                <a:solidFill>
                  <a:srgbClr val="FFFFFF"/>
                </a:solidFill>
                <a:latin typeface="Ovo"/>
              </a:rPr>
              <a:t>Vielen Dank!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654000" cy="10287000"/>
          </a:xfrm>
          <a:prstGeom prst="rect">
            <a:avLst/>
          </a:prstGeom>
          <a:solidFill>
            <a:srgbClr val="EDEDED"/>
          </a:solidFill>
        </p:spPr>
      </p:sp>
      <p:sp>
        <p:nvSpPr>
          <p:cNvPr id="3" name="Freeform 3"/>
          <p:cNvSpPr/>
          <p:nvPr/>
        </p:nvSpPr>
        <p:spPr>
          <a:xfrm>
            <a:off x="7137743"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2"/>
            <a:stretch>
              <a:fillRect l="-163496" r="-11712" b="-25613"/>
            </a:stretch>
          </a:blipFill>
        </p:spPr>
      </p:sp>
      <p:sp>
        <p:nvSpPr>
          <p:cNvPr id="4" name="Freeform 4"/>
          <p:cNvSpPr/>
          <p:nvPr/>
        </p:nvSpPr>
        <p:spPr>
          <a:xfrm>
            <a:off x="13679577"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3"/>
            <a:stretch>
              <a:fillRect l="-142267" r="-65153"/>
            </a:stretch>
          </a:blipFill>
        </p:spPr>
      </p:sp>
      <p:sp>
        <p:nvSpPr>
          <p:cNvPr id="5" name="Freeform 5"/>
          <p:cNvSpPr/>
          <p:nvPr/>
        </p:nvSpPr>
        <p:spPr>
          <a:xfrm>
            <a:off x="10408660"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4"/>
            <a:stretch>
              <a:fillRect l="-3974" r="-3974" b="-10790"/>
            </a:stretch>
          </a:blipFill>
        </p:spPr>
      </p:sp>
      <p:sp>
        <p:nvSpPr>
          <p:cNvPr id="6" name="AutoShape 6"/>
          <p:cNvSpPr/>
          <p:nvPr/>
        </p:nvSpPr>
        <p:spPr>
          <a:xfrm>
            <a:off x="1028700" y="1028700"/>
            <a:ext cx="16230600" cy="9525"/>
          </a:xfrm>
          <a:prstGeom prst="rect">
            <a:avLst/>
          </a:prstGeom>
          <a:solidFill>
            <a:srgbClr val="3F4042"/>
          </a:solidFill>
        </p:spPr>
      </p:sp>
      <p:sp>
        <p:nvSpPr>
          <p:cNvPr id="7" name="TextBox 7"/>
          <p:cNvSpPr txBox="1"/>
          <p:nvPr/>
        </p:nvSpPr>
        <p:spPr>
          <a:xfrm>
            <a:off x="959039" y="1205680"/>
            <a:ext cx="3209733" cy="2581275"/>
          </a:xfrm>
          <a:prstGeom prst="rect">
            <a:avLst/>
          </a:prstGeom>
        </p:spPr>
        <p:txBody>
          <a:bodyPr lIns="0" tIns="0" rIns="0" bIns="0" rtlCol="0" anchor="t">
            <a:spAutoFit/>
          </a:bodyPr>
          <a:lstStyle/>
          <a:p>
            <a:pPr marL="0" lvl="0" indent="0">
              <a:lnSpc>
                <a:spcPts val="10200"/>
              </a:lnSpc>
            </a:pPr>
            <a:r>
              <a:rPr lang="en-US" sz="8500" spc="-255">
                <a:solidFill>
                  <a:srgbClr val="3F4042"/>
                </a:solidFill>
                <a:latin typeface="Ovo"/>
              </a:rPr>
              <a:t>Unser Team</a:t>
            </a:r>
          </a:p>
        </p:txBody>
      </p:sp>
      <p:grpSp>
        <p:nvGrpSpPr>
          <p:cNvPr id="8" name="Group 8"/>
          <p:cNvGrpSpPr/>
          <p:nvPr/>
        </p:nvGrpSpPr>
        <p:grpSpPr>
          <a:xfrm>
            <a:off x="7137743" y="1464285"/>
            <a:ext cx="2706125" cy="832509"/>
            <a:chOff x="0" y="0"/>
            <a:chExt cx="3608167" cy="1110012"/>
          </a:xfrm>
        </p:grpSpPr>
        <p:sp>
          <p:nvSpPr>
            <p:cNvPr id="9" name="TextBox 9"/>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Finanzleitung</a:t>
              </a:r>
            </a:p>
          </p:txBody>
        </p:sp>
        <p:sp>
          <p:nvSpPr>
            <p:cNvPr id="10" name="TextBox 10"/>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Franka Müller</a:t>
              </a:r>
            </a:p>
          </p:txBody>
        </p:sp>
      </p:grpSp>
      <p:grpSp>
        <p:nvGrpSpPr>
          <p:cNvPr id="11" name="Group 11"/>
          <p:cNvGrpSpPr/>
          <p:nvPr/>
        </p:nvGrpSpPr>
        <p:grpSpPr>
          <a:xfrm>
            <a:off x="10408660" y="1464285"/>
            <a:ext cx="2706125" cy="832509"/>
            <a:chOff x="0" y="0"/>
            <a:chExt cx="3608167" cy="1110012"/>
          </a:xfrm>
        </p:grpSpPr>
        <p:sp>
          <p:nvSpPr>
            <p:cNvPr id="12" name="TextBox 12"/>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Gründerin/CEO</a:t>
              </a:r>
            </a:p>
          </p:txBody>
        </p:sp>
        <p:sp>
          <p:nvSpPr>
            <p:cNvPr id="13" name="TextBox 13"/>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Sandra Hahn</a:t>
              </a:r>
            </a:p>
          </p:txBody>
        </p:sp>
      </p:grpSp>
      <p:grpSp>
        <p:nvGrpSpPr>
          <p:cNvPr id="14" name="Group 14"/>
          <p:cNvGrpSpPr/>
          <p:nvPr/>
        </p:nvGrpSpPr>
        <p:grpSpPr>
          <a:xfrm>
            <a:off x="13679577" y="1464285"/>
            <a:ext cx="2706125" cy="832509"/>
            <a:chOff x="0" y="0"/>
            <a:chExt cx="3608167" cy="1110012"/>
          </a:xfrm>
        </p:grpSpPr>
        <p:sp>
          <p:nvSpPr>
            <p:cNvPr id="15" name="TextBox 15"/>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Betriebsleiterin</a:t>
              </a:r>
            </a:p>
          </p:txBody>
        </p:sp>
        <p:sp>
          <p:nvSpPr>
            <p:cNvPr id="16" name="TextBox 16"/>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Karla Hellinger</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8208"/>
        </a:solidFill>
        <a:effectLst/>
      </p:bgPr>
    </p:bg>
    <p:spTree>
      <p:nvGrpSpPr>
        <p:cNvPr id="1" name=""/>
        <p:cNvGrpSpPr/>
        <p:nvPr/>
      </p:nvGrpSpPr>
      <p:grpSpPr>
        <a:xfrm>
          <a:off x="0" y="0"/>
          <a:ext cx="0" cy="0"/>
          <a:chOff x="0" y="0"/>
          <a:chExt cx="0" cy="0"/>
        </a:xfrm>
      </p:grpSpPr>
      <p:sp>
        <p:nvSpPr>
          <p:cNvPr id="2" name="Freeform 2"/>
          <p:cNvSpPr/>
          <p:nvPr/>
        </p:nvSpPr>
        <p:spPr>
          <a:xfrm>
            <a:off x="9144000" y="8269341"/>
            <a:ext cx="674118" cy="393440"/>
          </a:xfrm>
          <a:custGeom>
            <a:avLst/>
            <a:gdLst/>
            <a:ahLst/>
            <a:cxnLst/>
            <a:rect l="l" t="t" r="r" b="b"/>
            <a:pathLst>
              <a:path w="674118" h="393440">
                <a:moveTo>
                  <a:pt x="0" y="0"/>
                </a:moveTo>
                <a:lnTo>
                  <a:pt x="674118" y="0"/>
                </a:lnTo>
                <a:lnTo>
                  <a:pt x="674118" y="393440"/>
                </a:lnTo>
                <a:lnTo>
                  <a:pt x="0" y="39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18246" y="8155814"/>
            <a:ext cx="587778" cy="620495"/>
          </a:xfrm>
          <a:custGeom>
            <a:avLst/>
            <a:gdLst/>
            <a:ahLst/>
            <a:cxnLst/>
            <a:rect l="l" t="t" r="r" b="b"/>
            <a:pathLst>
              <a:path w="587778" h="620495">
                <a:moveTo>
                  <a:pt x="0" y="0"/>
                </a:moveTo>
                <a:lnTo>
                  <a:pt x="587777" y="0"/>
                </a:lnTo>
                <a:lnTo>
                  <a:pt x="587777" y="620495"/>
                </a:lnTo>
                <a:lnTo>
                  <a:pt x="0" y="620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064842" y="8155814"/>
            <a:ext cx="508806" cy="620495"/>
          </a:xfrm>
          <a:custGeom>
            <a:avLst/>
            <a:gdLst/>
            <a:ahLst/>
            <a:cxnLst/>
            <a:rect l="l" t="t" r="r" b="b"/>
            <a:pathLst>
              <a:path w="508806" h="620495">
                <a:moveTo>
                  <a:pt x="0" y="0"/>
                </a:moveTo>
                <a:lnTo>
                  <a:pt x="508806" y="0"/>
                </a:lnTo>
                <a:lnTo>
                  <a:pt x="508806" y="620495"/>
                </a:lnTo>
                <a:lnTo>
                  <a:pt x="0" y="620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821881" y="8155814"/>
            <a:ext cx="716958" cy="620495"/>
          </a:xfrm>
          <a:custGeom>
            <a:avLst/>
            <a:gdLst/>
            <a:ahLst/>
            <a:cxnLst/>
            <a:rect l="l" t="t" r="r" b="b"/>
            <a:pathLst>
              <a:path w="716958" h="620495">
                <a:moveTo>
                  <a:pt x="0" y="0"/>
                </a:moveTo>
                <a:lnTo>
                  <a:pt x="716958" y="0"/>
                </a:lnTo>
                <a:lnTo>
                  <a:pt x="716958" y="620495"/>
                </a:lnTo>
                <a:lnTo>
                  <a:pt x="0" y="6204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303281" y="8200561"/>
            <a:ext cx="482727" cy="530999"/>
          </a:xfrm>
          <a:custGeom>
            <a:avLst/>
            <a:gdLst/>
            <a:ahLst/>
            <a:cxnLst/>
            <a:rect l="l" t="t" r="r" b="b"/>
            <a:pathLst>
              <a:path w="482727" h="530999">
                <a:moveTo>
                  <a:pt x="0" y="0"/>
                </a:moveTo>
                <a:lnTo>
                  <a:pt x="482727" y="0"/>
                </a:lnTo>
                <a:lnTo>
                  <a:pt x="482727" y="531000"/>
                </a:lnTo>
                <a:lnTo>
                  <a:pt x="0" y="53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3513885" y="8155814"/>
            <a:ext cx="426449" cy="620495"/>
          </a:xfrm>
          <a:custGeom>
            <a:avLst/>
            <a:gdLst/>
            <a:ahLst/>
            <a:cxnLst/>
            <a:rect l="l" t="t" r="r" b="b"/>
            <a:pathLst>
              <a:path w="426449" h="620495">
                <a:moveTo>
                  <a:pt x="0" y="0"/>
                </a:moveTo>
                <a:lnTo>
                  <a:pt x="426449" y="0"/>
                </a:lnTo>
                <a:lnTo>
                  <a:pt x="426449" y="620495"/>
                </a:lnTo>
                <a:lnTo>
                  <a:pt x="0" y="6204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9229476" y="6558957"/>
            <a:ext cx="503165" cy="555704"/>
          </a:xfrm>
          <a:custGeom>
            <a:avLst/>
            <a:gdLst/>
            <a:ahLst/>
            <a:cxnLst/>
            <a:rect l="l" t="t" r="r" b="b"/>
            <a:pathLst>
              <a:path w="503165" h="555704">
                <a:moveTo>
                  <a:pt x="0" y="0"/>
                </a:moveTo>
                <a:lnTo>
                  <a:pt x="503165" y="0"/>
                </a:lnTo>
                <a:lnTo>
                  <a:pt x="503165" y="555704"/>
                </a:lnTo>
                <a:lnTo>
                  <a:pt x="0" y="5557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0647014" y="6574099"/>
            <a:ext cx="530241" cy="525421"/>
          </a:xfrm>
          <a:custGeom>
            <a:avLst/>
            <a:gdLst/>
            <a:ahLst/>
            <a:cxnLst/>
            <a:rect l="l" t="t" r="r" b="b"/>
            <a:pathLst>
              <a:path w="530241" h="525421">
                <a:moveTo>
                  <a:pt x="0" y="0"/>
                </a:moveTo>
                <a:lnTo>
                  <a:pt x="530241" y="0"/>
                </a:lnTo>
                <a:lnTo>
                  <a:pt x="530241" y="525421"/>
                </a:lnTo>
                <a:lnTo>
                  <a:pt x="0" y="525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2104541" y="6558957"/>
            <a:ext cx="429408" cy="555704"/>
          </a:xfrm>
          <a:custGeom>
            <a:avLst/>
            <a:gdLst/>
            <a:ahLst/>
            <a:cxnLst/>
            <a:rect l="l" t="t" r="r" b="b"/>
            <a:pathLst>
              <a:path w="429408" h="555704">
                <a:moveTo>
                  <a:pt x="0" y="0"/>
                </a:moveTo>
                <a:lnTo>
                  <a:pt x="429408" y="0"/>
                </a:lnTo>
                <a:lnTo>
                  <a:pt x="429408" y="555704"/>
                </a:lnTo>
                <a:lnTo>
                  <a:pt x="0" y="5557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4887275" y="6574099"/>
            <a:ext cx="586169" cy="525421"/>
          </a:xfrm>
          <a:custGeom>
            <a:avLst/>
            <a:gdLst/>
            <a:ahLst/>
            <a:cxnLst/>
            <a:rect l="l" t="t" r="r" b="b"/>
            <a:pathLst>
              <a:path w="586169" h="525421">
                <a:moveTo>
                  <a:pt x="0" y="0"/>
                </a:moveTo>
                <a:lnTo>
                  <a:pt x="586169" y="0"/>
                </a:lnTo>
                <a:lnTo>
                  <a:pt x="586169" y="525421"/>
                </a:lnTo>
                <a:lnTo>
                  <a:pt x="0" y="5254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6342702" y="6526562"/>
            <a:ext cx="403886" cy="620495"/>
          </a:xfrm>
          <a:custGeom>
            <a:avLst/>
            <a:gdLst/>
            <a:ahLst/>
            <a:cxnLst/>
            <a:rect l="l" t="t" r="r" b="b"/>
            <a:pathLst>
              <a:path w="403886" h="620495">
                <a:moveTo>
                  <a:pt x="0" y="0"/>
                </a:moveTo>
                <a:lnTo>
                  <a:pt x="403886" y="0"/>
                </a:lnTo>
                <a:lnTo>
                  <a:pt x="403886" y="620495"/>
                </a:lnTo>
                <a:lnTo>
                  <a:pt x="0" y="620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3438128" y="6574099"/>
            <a:ext cx="577963" cy="525421"/>
          </a:xfrm>
          <a:custGeom>
            <a:avLst/>
            <a:gdLst/>
            <a:ahLst/>
            <a:cxnLst/>
            <a:rect l="l" t="t" r="r" b="b"/>
            <a:pathLst>
              <a:path w="577963" h="525421">
                <a:moveTo>
                  <a:pt x="0" y="0"/>
                </a:moveTo>
                <a:lnTo>
                  <a:pt x="577963" y="0"/>
                </a:lnTo>
                <a:lnTo>
                  <a:pt x="577963" y="525421"/>
                </a:lnTo>
                <a:lnTo>
                  <a:pt x="0" y="525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9202964" y="4963846"/>
            <a:ext cx="556189" cy="487424"/>
          </a:xfrm>
          <a:custGeom>
            <a:avLst/>
            <a:gdLst/>
            <a:ahLst/>
            <a:cxnLst/>
            <a:rect l="l" t="t" r="r" b="b"/>
            <a:pathLst>
              <a:path w="556189" h="487424">
                <a:moveTo>
                  <a:pt x="0" y="0"/>
                </a:moveTo>
                <a:lnTo>
                  <a:pt x="556189" y="0"/>
                </a:lnTo>
                <a:lnTo>
                  <a:pt x="556189" y="487424"/>
                </a:lnTo>
                <a:lnTo>
                  <a:pt x="0" y="48742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0541880" y="4951073"/>
            <a:ext cx="740508" cy="512970"/>
          </a:xfrm>
          <a:custGeom>
            <a:avLst/>
            <a:gdLst/>
            <a:ahLst/>
            <a:cxnLst/>
            <a:rect l="l" t="t" r="r" b="b"/>
            <a:pathLst>
              <a:path w="740508" h="512970">
                <a:moveTo>
                  <a:pt x="0" y="0"/>
                </a:moveTo>
                <a:lnTo>
                  <a:pt x="740509" y="0"/>
                </a:lnTo>
                <a:lnTo>
                  <a:pt x="740509" y="512970"/>
                </a:lnTo>
                <a:lnTo>
                  <a:pt x="0" y="5129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12104541" y="4949161"/>
            <a:ext cx="429408" cy="516793"/>
          </a:xfrm>
          <a:custGeom>
            <a:avLst/>
            <a:gdLst/>
            <a:ahLst/>
            <a:cxnLst/>
            <a:rect l="l" t="t" r="r" b="b"/>
            <a:pathLst>
              <a:path w="429408" h="516793">
                <a:moveTo>
                  <a:pt x="0" y="0"/>
                </a:moveTo>
                <a:lnTo>
                  <a:pt x="429408" y="0"/>
                </a:lnTo>
                <a:lnTo>
                  <a:pt x="429408" y="516793"/>
                </a:lnTo>
                <a:lnTo>
                  <a:pt x="0" y="5167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4870113" y="4897310"/>
            <a:ext cx="620495" cy="620495"/>
          </a:xfrm>
          <a:custGeom>
            <a:avLst/>
            <a:gdLst/>
            <a:ahLst/>
            <a:cxnLst/>
            <a:rect l="l" t="t" r="r" b="b"/>
            <a:pathLst>
              <a:path w="620495" h="620495">
                <a:moveTo>
                  <a:pt x="0" y="0"/>
                </a:moveTo>
                <a:lnTo>
                  <a:pt x="620494" y="0"/>
                </a:lnTo>
                <a:lnTo>
                  <a:pt x="620494" y="620495"/>
                </a:lnTo>
                <a:lnTo>
                  <a:pt x="0" y="62049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16377675" y="4769195"/>
            <a:ext cx="408333" cy="748610"/>
          </a:xfrm>
          <a:custGeom>
            <a:avLst/>
            <a:gdLst/>
            <a:ahLst/>
            <a:cxnLst/>
            <a:rect l="l" t="t" r="r" b="b"/>
            <a:pathLst>
              <a:path w="408333" h="748610">
                <a:moveTo>
                  <a:pt x="0" y="0"/>
                </a:moveTo>
                <a:lnTo>
                  <a:pt x="408333" y="0"/>
                </a:lnTo>
                <a:lnTo>
                  <a:pt x="408333" y="748610"/>
                </a:lnTo>
                <a:lnTo>
                  <a:pt x="0" y="74861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3423067" y="4897310"/>
            <a:ext cx="608085" cy="620495"/>
          </a:xfrm>
          <a:custGeom>
            <a:avLst/>
            <a:gdLst/>
            <a:ahLst/>
            <a:cxnLst/>
            <a:rect l="l" t="t" r="r" b="b"/>
            <a:pathLst>
              <a:path w="608085" h="620495">
                <a:moveTo>
                  <a:pt x="0" y="0"/>
                </a:moveTo>
                <a:lnTo>
                  <a:pt x="608085" y="0"/>
                </a:lnTo>
                <a:lnTo>
                  <a:pt x="608085" y="620495"/>
                </a:lnTo>
                <a:lnTo>
                  <a:pt x="0" y="6204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9229476" y="3139943"/>
            <a:ext cx="503165" cy="620495"/>
          </a:xfrm>
          <a:custGeom>
            <a:avLst/>
            <a:gdLst/>
            <a:ahLst/>
            <a:cxnLst/>
            <a:rect l="l" t="t" r="r" b="b"/>
            <a:pathLst>
              <a:path w="503165" h="620495">
                <a:moveTo>
                  <a:pt x="0" y="0"/>
                </a:moveTo>
                <a:lnTo>
                  <a:pt x="503165" y="0"/>
                </a:lnTo>
                <a:lnTo>
                  <a:pt x="503165" y="620495"/>
                </a:lnTo>
                <a:lnTo>
                  <a:pt x="0" y="62049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0647014" y="3139943"/>
            <a:ext cx="530241" cy="620495"/>
          </a:xfrm>
          <a:custGeom>
            <a:avLst/>
            <a:gdLst/>
            <a:ahLst/>
            <a:cxnLst/>
            <a:rect l="l" t="t" r="r" b="b"/>
            <a:pathLst>
              <a:path w="530241" h="620495">
                <a:moveTo>
                  <a:pt x="0" y="0"/>
                </a:moveTo>
                <a:lnTo>
                  <a:pt x="530241" y="0"/>
                </a:lnTo>
                <a:lnTo>
                  <a:pt x="530241" y="620495"/>
                </a:lnTo>
                <a:lnTo>
                  <a:pt x="0" y="620495"/>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2006151" y="3139943"/>
            <a:ext cx="626187" cy="620495"/>
          </a:xfrm>
          <a:custGeom>
            <a:avLst/>
            <a:gdLst/>
            <a:ahLst/>
            <a:cxnLst/>
            <a:rect l="l" t="t" r="r" b="b"/>
            <a:pathLst>
              <a:path w="626187" h="620495">
                <a:moveTo>
                  <a:pt x="0" y="0"/>
                </a:moveTo>
                <a:lnTo>
                  <a:pt x="626188" y="0"/>
                </a:lnTo>
                <a:lnTo>
                  <a:pt x="626188" y="620495"/>
                </a:lnTo>
                <a:lnTo>
                  <a:pt x="0" y="62049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14933290" y="3139943"/>
            <a:ext cx="494139" cy="620495"/>
          </a:xfrm>
          <a:custGeom>
            <a:avLst/>
            <a:gdLst/>
            <a:ahLst/>
            <a:cxnLst/>
            <a:rect l="l" t="t" r="r" b="b"/>
            <a:pathLst>
              <a:path w="494139" h="620495">
                <a:moveTo>
                  <a:pt x="0" y="0"/>
                </a:moveTo>
                <a:lnTo>
                  <a:pt x="494140" y="0"/>
                </a:lnTo>
                <a:lnTo>
                  <a:pt x="494140" y="620495"/>
                </a:lnTo>
                <a:lnTo>
                  <a:pt x="0" y="62049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6262602" y="3216864"/>
            <a:ext cx="564086" cy="466653"/>
          </a:xfrm>
          <a:custGeom>
            <a:avLst/>
            <a:gdLst/>
            <a:ahLst/>
            <a:cxnLst/>
            <a:rect l="l" t="t" r="r" b="b"/>
            <a:pathLst>
              <a:path w="564086" h="466653">
                <a:moveTo>
                  <a:pt x="0" y="0"/>
                </a:moveTo>
                <a:lnTo>
                  <a:pt x="564086" y="0"/>
                </a:lnTo>
                <a:lnTo>
                  <a:pt x="564086" y="466653"/>
                </a:lnTo>
                <a:lnTo>
                  <a:pt x="0" y="46665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3474399" y="3139943"/>
            <a:ext cx="505421" cy="620495"/>
          </a:xfrm>
          <a:custGeom>
            <a:avLst/>
            <a:gdLst/>
            <a:ahLst/>
            <a:cxnLst/>
            <a:rect l="l" t="t" r="r" b="b"/>
            <a:pathLst>
              <a:path w="505421" h="620495">
                <a:moveTo>
                  <a:pt x="0" y="0"/>
                </a:moveTo>
                <a:lnTo>
                  <a:pt x="505421" y="0"/>
                </a:lnTo>
                <a:lnTo>
                  <a:pt x="505421" y="620495"/>
                </a:lnTo>
                <a:lnTo>
                  <a:pt x="0" y="62049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9229476" y="1540269"/>
            <a:ext cx="503165" cy="561340"/>
          </a:xfrm>
          <a:custGeom>
            <a:avLst/>
            <a:gdLst/>
            <a:ahLst/>
            <a:cxnLst/>
            <a:rect l="l" t="t" r="r" b="b"/>
            <a:pathLst>
              <a:path w="503165" h="561340">
                <a:moveTo>
                  <a:pt x="0" y="0"/>
                </a:moveTo>
                <a:lnTo>
                  <a:pt x="503165" y="0"/>
                </a:lnTo>
                <a:lnTo>
                  <a:pt x="503165" y="561340"/>
                </a:lnTo>
                <a:lnTo>
                  <a:pt x="0" y="56134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0647014" y="1615591"/>
            <a:ext cx="530241" cy="410696"/>
          </a:xfrm>
          <a:custGeom>
            <a:avLst/>
            <a:gdLst/>
            <a:ahLst/>
            <a:cxnLst/>
            <a:rect l="l" t="t" r="r" b="b"/>
            <a:pathLst>
              <a:path w="530241" h="410696">
                <a:moveTo>
                  <a:pt x="0" y="0"/>
                </a:moveTo>
                <a:lnTo>
                  <a:pt x="530241" y="0"/>
                </a:lnTo>
                <a:lnTo>
                  <a:pt x="530241" y="410696"/>
                </a:lnTo>
                <a:lnTo>
                  <a:pt x="0" y="41069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12231248" y="1510691"/>
            <a:ext cx="175995" cy="620495"/>
          </a:xfrm>
          <a:custGeom>
            <a:avLst/>
            <a:gdLst/>
            <a:ahLst/>
            <a:cxnLst/>
            <a:rect l="l" t="t" r="r" b="b"/>
            <a:pathLst>
              <a:path w="175995" h="620495">
                <a:moveTo>
                  <a:pt x="0" y="0"/>
                </a:moveTo>
                <a:lnTo>
                  <a:pt x="175994" y="0"/>
                </a:lnTo>
                <a:lnTo>
                  <a:pt x="175994" y="620495"/>
                </a:lnTo>
                <a:lnTo>
                  <a:pt x="0" y="620495"/>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15037646" y="1510691"/>
            <a:ext cx="285428" cy="620495"/>
          </a:xfrm>
          <a:custGeom>
            <a:avLst/>
            <a:gdLst/>
            <a:ahLst/>
            <a:cxnLst/>
            <a:rect l="l" t="t" r="r" b="b"/>
            <a:pathLst>
              <a:path w="285428" h="620495">
                <a:moveTo>
                  <a:pt x="0" y="0"/>
                </a:moveTo>
                <a:lnTo>
                  <a:pt x="285428" y="0"/>
                </a:lnTo>
                <a:lnTo>
                  <a:pt x="285428" y="620495"/>
                </a:lnTo>
                <a:lnTo>
                  <a:pt x="0" y="62049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16393593" y="1540269"/>
            <a:ext cx="302103" cy="561340"/>
          </a:xfrm>
          <a:custGeom>
            <a:avLst/>
            <a:gdLst/>
            <a:ahLst/>
            <a:cxnLst/>
            <a:rect l="l" t="t" r="r" b="b"/>
            <a:pathLst>
              <a:path w="302103" h="561340">
                <a:moveTo>
                  <a:pt x="0" y="0"/>
                </a:moveTo>
                <a:lnTo>
                  <a:pt x="302103" y="0"/>
                </a:lnTo>
                <a:lnTo>
                  <a:pt x="302103" y="561340"/>
                </a:lnTo>
                <a:lnTo>
                  <a:pt x="0" y="561340"/>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13356101" y="1704914"/>
            <a:ext cx="742017" cy="232049"/>
          </a:xfrm>
          <a:custGeom>
            <a:avLst/>
            <a:gdLst/>
            <a:ahLst/>
            <a:cxnLst/>
            <a:rect l="l" t="t" r="r" b="b"/>
            <a:pathLst>
              <a:path w="742017" h="232049">
                <a:moveTo>
                  <a:pt x="0" y="0"/>
                </a:moveTo>
                <a:lnTo>
                  <a:pt x="742017" y="0"/>
                </a:lnTo>
                <a:lnTo>
                  <a:pt x="742017" y="232049"/>
                </a:lnTo>
                <a:lnTo>
                  <a:pt x="0" y="2320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32" name="AutoShape 32"/>
          <p:cNvSpPr/>
          <p:nvPr/>
        </p:nvSpPr>
        <p:spPr>
          <a:xfrm>
            <a:off x="7696076" y="1028700"/>
            <a:ext cx="9525" cy="8229600"/>
          </a:xfrm>
          <a:prstGeom prst="rect">
            <a:avLst/>
          </a:prstGeom>
          <a:solidFill>
            <a:srgbClr val="FFFFFF"/>
          </a:solidFill>
        </p:spPr>
      </p:sp>
      <p:grpSp>
        <p:nvGrpSpPr>
          <p:cNvPr id="33" name="Group 33"/>
          <p:cNvGrpSpPr/>
          <p:nvPr/>
        </p:nvGrpSpPr>
        <p:grpSpPr>
          <a:xfrm>
            <a:off x="1028700" y="3168419"/>
            <a:ext cx="5143500" cy="3950161"/>
            <a:chOff x="0" y="0"/>
            <a:chExt cx="6858000" cy="5266882"/>
          </a:xfrm>
        </p:grpSpPr>
        <p:sp>
          <p:nvSpPr>
            <p:cNvPr id="34" name="TextBox 34"/>
            <p:cNvSpPr txBox="1"/>
            <p:nvPr/>
          </p:nvSpPr>
          <p:spPr>
            <a:xfrm>
              <a:off x="0" y="-9525"/>
              <a:ext cx="6858000" cy="2828925"/>
            </a:xfrm>
            <a:prstGeom prst="rect">
              <a:avLst/>
            </a:prstGeom>
          </p:spPr>
          <p:txBody>
            <a:bodyPr lIns="0" tIns="0" rIns="0" bIns="0" rtlCol="0" anchor="t">
              <a:spAutoFit/>
            </a:bodyPr>
            <a:lstStyle/>
            <a:p>
              <a:pPr marL="0" lvl="0" indent="0" algn="l">
                <a:lnSpc>
                  <a:spcPts val="8400"/>
                </a:lnSpc>
                <a:spcBef>
                  <a:spcPct val="0"/>
                </a:spcBef>
              </a:pPr>
              <a:r>
                <a:rPr lang="en-US" sz="7000">
                  <a:solidFill>
                    <a:srgbClr val="FFFFFF"/>
                  </a:solidFill>
                  <a:latin typeface="Ovo"/>
                </a:rPr>
                <a:t>Kostenlose Ressourcen</a:t>
              </a:r>
            </a:p>
          </p:txBody>
        </p:sp>
        <p:sp>
          <p:nvSpPr>
            <p:cNvPr id="35" name="TextBox 35"/>
            <p:cNvSpPr txBox="1"/>
            <p:nvPr/>
          </p:nvSpPr>
          <p:spPr>
            <a:xfrm>
              <a:off x="0" y="3514917"/>
              <a:ext cx="6858000" cy="16427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Open Sauce Light"/>
                </a:rPr>
                <a:t>Verwende diese kostenlosen kolorierbaren Symbole und Illustrationen für dein Canva-Design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516840" cy="1403621"/>
          </a:xfrm>
          <a:prstGeom prst="rect">
            <a:avLst/>
          </a:prstGeom>
          <a:solidFill>
            <a:srgbClr val="EB8208"/>
          </a:solidFill>
        </p:spPr>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sp>
        <p:nvSpPr>
          <p:cNvPr id="4" name="AutoShape 4"/>
          <p:cNvSpPr/>
          <p:nvPr/>
        </p:nvSpPr>
        <p:spPr>
          <a:xfrm>
            <a:off x="5056186" y="3699857"/>
            <a:ext cx="9525" cy="4310811"/>
          </a:xfrm>
          <a:prstGeom prst="rect">
            <a:avLst/>
          </a:prstGeom>
          <a:solidFill>
            <a:srgbClr val="3F4042"/>
          </a:solidFill>
        </p:spPr>
      </p:sp>
      <p:sp>
        <p:nvSpPr>
          <p:cNvPr id="5" name="TextBox 5"/>
          <p:cNvSpPr txBox="1"/>
          <p:nvPr/>
        </p:nvSpPr>
        <p:spPr>
          <a:xfrm>
            <a:off x="2242459" y="3671282"/>
            <a:ext cx="2414764" cy="907415"/>
          </a:xfrm>
          <a:prstGeom prst="rect">
            <a:avLst/>
          </a:prstGeom>
        </p:spPr>
        <p:txBody>
          <a:bodyPr lIns="0" tIns="0" rIns="0" bIns="0" rtlCol="0" anchor="t">
            <a:spAutoFit/>
          </a:bodyPr>
          <a:lstStyle/>
          <a:p>
            <a:pPr marL="0" lvl="0" indent="0" algn="r">
              <a:lnSpc>
                <a:spcPts val="3639"/>
              </a:lnSpc>
            </a:pPr>
            <a:r>
              <a:rPr lang="en-US" sz="2799" spc="139">
                <a:solidFill>
                  <a:srgbClr val="EB8208"/>
                </a:solidFill>
                <a:latin typeface="Open Sauce Bold"/>
              </a:rPr>
              <a:t>UNSERE MISSION</a:t>
            </a:r>
          </a:p>
        </p:txBody>
      </p:sp>
      <p:sp>
        <p:nvSpPr>
          <p:cNvPr id="6" name="TextBox 6"/>
          <p:cNvSpPr txBox="1"/>
          <p:nvPr/>
        </p:nvSpPr>
        <p:spPr>
          <a:xfrm>
            <a:off x="5522945" y="3534340"/>
            <a:ext cx="10522597" cy="4013319"/>
          </a:xfrm>
          <a:prstGeom prst="rect">
            <a:avLst/>
          </a:prstGeom>
        </p:spPr>
        <p:txBody>
          <a:bodyPr lIns="0" tIns="0" rIns="0" bIns="0" rtlCol="0" anchor="t">
            <a:spAutoFit/>
          </a:bodyPr>
          <a:lstStyle/>
          <a:p>
            <a:pPr>
              <a:lnSpc>
                <a:spcPts val="7913"/>
              </a:lnSpc>
            </a:pPr>
            <a:r>
              <a:rPr lang="en-US" sz="6087">
                <a:solidFill>
                  <a:srgbClr val="3F4042"/>
                </a:solidFill>
                <a:latin typeface="Ovo"/>
              </a:rPr>
              <a:t>Exzellenten Service anzubieten, um das Wachstum unserer Kunden und Aktionäre weltweit zu fördern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43" r="24150" b="25873"/>
          <a:stretch>
            <a:fillRect/>
          </a:stretch>
        </p:blipFill>
        <p:spPr>
          <a:xfrm>
            <a:off x="0" y="0"/>
            <a:ext cx="18288000" cy="10287000"/>
          </a:xfrm>
          <a:prstGeom prst="rect">
            <a:avLst/>
          </a:prstGeom>
        </p:spPr>
      </p:pic>
      <p:sp>
        <p:nvSpPr>
          <p:cNvPr id="3" name="AutoShape 3"/>
          <p:cNvSpPr/>
          <p:nvPr/>
        </p:nvSpPr>
        <p:spPr>
          <a:xfrm>
            <a:off x="5056186" y="3604061"/>
            <a:ext cx="9525" cy="4310811"/>
          </a:xfrm>
          <a:prstGeom prst="rect">
            <a:avLst/>
          </a:prstGeom>
          <a:solidFill>
            <a:srgbClr val="EDEDED"/>
          </a:solidFill>
        </p:spPr>
      </p:sp>
      <p:sp>
        <p:nvSpPr>
          <p:cNvPr id="4" name="TextBox 4"/>
          <p:cNvSpPr txBox="1"/>
          <p:nvPr/>
        </p:nvSpPr>
        <p:spPr>
          <a:xfrm>
            <a:off x="2242459" y="3575486"/>
            <a:ext cx="2414764" cy="450215"/>
          </a:xfrm>
          <a:prstGeom prst="rect">
            <a:avLst/>
          </a:prstGeom>
        </p:spPr>
        <p:txBody>
          <a:bodyPr lIns="0" tIns="0" rIns="0" bIns="0" rtlCol="0" anchor="t">
            <a:spAutoFit/>
          </a:bodyPr>
          <a:lstStyle/>
          <a:p>
            <a:pPr marL="0" lvl="0" indent="0" algn="r">
              <a:lnSpc>
                <a:spcPts val="3639"/>
              </a:lnSpc>
            </a:pPr>
            <a:r>
              <a:rPr lang="en-US" sz="2799" spc="139">
                <a:solidFill>
                  <a:srgbClr val="FFFFFF"/>
                </a:solidFill>
                <a:latin typeface="Open Sauce Bold"/>
              </a:rPr>
              <a:t>WARUM?</a:t>
            </a:r>
          </a:p>
        </p:txBody>
      </p:sp>
      <p:sp>
        <p:nvSpPr>
          <p:cNvPr id="5" name="TextBox 5"/>
          <p:cNvSpPr txBox="1"/>
          <p:nvPr/>
        </p:nvSpPr>
        <p:spPr>
          <a:xfrm>
            <a:off x="5522945" y="3457594"/>
            <a:ext cx="10522597" cy="4374628"/>
          </a:xfrm>
          <a:prstGeom prst="rect">
            <a:avLst/>
          </a:prstGeom>
        </p:spPr>
        <p:txBody>
          <a:bodyPr lIns="0" tIns="0" rIns="0" bIns="0" rtlCol="0" anchor="t">
            <a:spAutoFit/>
          </a:bodyPr>
          <a:lstStyle/>
          <a:p>
            <a:pPr>
              <a:lnSpc>
                <a:spcPts val="6963"/>
              </a:lnSpc>
            </a:pPr>
            <a:r>
              <a:rPr lang="en-US" sz="5356">
                <a:solidFill>
                  <a:srgbClr val="FFFFFF"/>
                </a:solidFill>
                <a:latin typeface="Ovo"/>
              </a:rPr>
              <a:t>Weil Sitwell-Finanzen an das Empowerment von Menschen glaubt, damit sie täglich kluge Finanzentscheidungen treffen können.</a:t>
            </a:r>
          </a:p>
        </p:txBody>
      </p:sp>
      <p:sp>
        <p:nvSpPr>
          <p:cNvPr id="6" name="AutoShape 6"/>
          <p:cNvSpPr/>
          <p:nvPr/>
        </p:nvSpPr>
        <p:spPr>
          <a:xfrm>
            <a:off x="0" y="0"/>
            <a:ext cx="18288000" cy="1403621"/>
          </a:xfrm>
          <a:prstGeom prst="rect">
            <a:avLst/>
          </a:prstGeom>
          <a:solidFill>
            <a:srgbClr val="FFFFFF"/>
          </a:solidFill>
        </p:spPr>
      </p:sp>
      <p:sp>
        <p:nvSpPr>
          <p:cNvPr id="7" name="TextBox 7"/>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475233" cy="1403621"/>
          </a:xfrm>
          <a:prstGeom prst="rect">
            <a:avLst/>
          </a:prstGeom>
          <a:solidFill>
            <a:srgbClr val="EB8208"/>
          </a:solidFill>
        </p:spPr>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4" name="Group 4"/>
          <p:cNvGrpSpPr/>
          <p:nvPr/>
        </p:nvGrpSpPr>
        <p:grpSpPr>
          <a:xfrm>
            <a:off x="1028700" y="3123086"/>
            <a:ext cx="10338699" cy="5082826"/>
            <a:chOff x="0" y="0"/>
            <a:chExt cx="13784932" cy="6777101"/>
          </a:xfrm>
        </p:grpSpPr>
        <p:sp>
          <p:nvSpPr>
            <p:cNvPr id="5" name="TextBox 5"/>
            <p:cNvSpPr txBox="1"/>
            <p:nvPr/>
          </p:nvSpPr>
          <p:spPr>
            <a:xfrm>
              <a:off x="0" y="-9525"/>
              <a:ext cx="8105465" cy="536998"/>
            </a:xfrm>
            <a:prstGeom prst="rect">
              <a:avLst/>
            </a:prstGeom>
          </p:spPr>
          <p:txBody>
            <a:bodyPr lIns="0" tIns="0" rIns="0" bIns="0" rtlCol="0" anchor="t">
              <a:spAutoFit/>
            </a:bodyPr>
            <a:lstStyle/>
            <a:p>
              <a:pPr marL="0" lvl="0" indent="0">
                <a:lnSpc>
                  <a:spcPts val="3379"/>
                </a:lnSpc>
              </a:pPr>
              <a:r>
                <a:rPr lang="en-US" sz="2599" spc="129">
                  <a:solidFill>
                    <a:srgbClr val="EB8208"/>
                  </a:solidFill>
                  <a:latin typeface="Open Sauce Bold"/>
                </a:rPr>
                <a:t>WIE GELANGEN WIR DORTHIN?</a:t>
              </a:r>
            </a:p>
          </p:txBody>
        </p:sp>
        <p:sp>
          <p:nvSpPr>
            <p:cNvPr id="6" name="TextBox 6"/>
            <p:cNvSpPr txBox="1"/>
            <p:nvPr/>
          </p:nvSpPr>
          <p:spPr>
            <a:xfrm>
              <a:off x="0" y="1492948"/>
              <a:ext cx="13784932" cy="4644318"/>
            </a:xfrm>
            <a:prstGeom prst="rect">
              <a:avLst/>
            </a:prstGeom>
          </p:spPr>
          <p:txBody>
            <a:bodyPr lIns="0" tIns="0" rIns="0" bIns="0" rtlCol="0" anchor="t">
              <a:spAutoFit/>
            </a:bodyPr>
            <a:lstStyle/>
            <a:p>
              <a:pPr>
                <a:lnSpc>
                  <a:spcPts val="6963"/>
                </a:lnSpc>
              </a:pPr>
              <a:r>
                <a:rPr lang="en-US" sz="5356">
                  <a:solidFill>
                    <a:srgbClr val="3F4042"/>
                  </a:solidFill>
                  <a:latin typeface="Ovo"/>
                </a:rPr>
                <a:t>Wir wollen die Ziele des Unternehmens und die drei Hauptschritte, um sie zu erreichen, im Hinterkopf behalten.</a:t>
              </a:r>
            </a:p>
          </p:txBody>
        </p:sp>
      </p:grpSp>
      <p:sp>
        <p:nvSpPr>
          <p:cNvPr id="7" name="Freeform 7"/>
          <p:cNvSpPr/>
          <p:nvPr/>
        </p:nvSpPr>
        <p:spPr>
          <a:xfrm>
            <a:off x="13296391" y="1403621"/>
            <a:ext cx="5178841" cy="9011450"/>
          </a:xfrm>
          <a:custGeom>
            <a:avLst/>
            <a:gdLst/>
            <a:ahLst/>
            <a:cxnLst/>
            <a:rect l="l" t="t" r="r" b="b"/>
            <a:pathLst>
              <a:path w="5178841" h="9011450">
                <a:moveTo>
                  <a:pt x="0" y="0"/>
                </a:moveTo>
                <a:lnTo>
                  <a:pt x="5178842" y="0"/>
                </a:lnTo>
                <a:lnTo>
                  <a:pt x="5178842" y="9011450"/>
                </a:lnTo>
                <a:lnTo>
                  <a:pt x="0" y="9011450"/>
                </a:lnTo>
                <a:lnTo>
                  <a:pt x="0" y="0"/>
                </a:lnTo>
                <a:close/>
              </a:path>
            </a:pathLst>
          </a:custGeom>
          <a:blipFill>
            <a:blip r:embed="rId2"/>
            <a:stretch>
              <a:fillRect l="-13625" r="-2377"/>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81435" y="-221954"/>
            <a:ext cx="7156209" cy="10730908"/>
          </a:xfrm>
          <a:prstGeom prst="rect">
            <a:avLst/>
          </a:prstGeom>
          <a:solidFill>
            <a:srgbClr val="EDEDED"/>
          </a:solidFill>
        </p:spPr>
      </p:sp>
      <p:sp>
        <p:nvSpPr>
          <p:cNvPr id="3" name="AutoShape 3"/>
          <p:cNvSpPr/>
          <p:nvPr/>
        </p:nvSpPr>
        <p:spPr>
          <a:xfrm>
            <a:off x="6217705" y="4548399"/>
            <a:ext cx="10327460" cy="10655"/>
          </a:xfrm>
          <a:prstGeom prst="rect">
            <a:avLst/>
          </a:prstGeom>
          <a:solidFill>
            <a:srgbClr val="3F4042"/>
          </a:solidFill>
        </p:spPr>
      </p:sp>
      <p:sp>
        <p:nvSpPr>
          <p:cNvPr id="4" name="TextBox 4"/>
          <p:cNvSpPr txBox="1"/>
          <p:nvPr/>
        </p:nvSpPr>
        <p:spPr>
          <a:xfrm>
            <a:off x="1028700" y="3676650"/>
            <a:ext cx="3626156" cy="2933700"/>
          </a:xfrm>
          <a:prstGeom prst="rect">
            <a:avLst/>
          </a:prstGeom>
        </p:spPr>
        <p:txBody>
          <a:bodyPr lIns="0" tIns="0" rIns="0" bIns="0" rtlCol="0" anchor="t">
            <a:spAutoFit/>
          </a:bodyPr>
          <a:lstStyle/>
          <a:p>
            <a:pPr marL="0" lvl="0" indent="0">
              <a:lnSpc>
                <a:spcPts val="7709"/>
              </a:lnSpc>
            </a:pPr>
            <a:r>
              <a:rPr lang="en-US" sz="6425" spc="-192">
                <a:solidFill>
                  <a:srgbClr val="3F4042"/>
                </a:solidFill>
                <a:latin typeface="Ovo"/>
              </a:rPr>
              <a:t>Unsere zwei Hauptziele</a:t>
            </a:r>
          </a:p>
        </p:txBody>
      </p:sp>
      <p:sp>
        <p:nvSpPr>
          <p:cNvPr id="5" name="TextBox 5"/>
          <p:cNvSpPr txBox="1"/>
          <p:nvPr/>
        </p:nvSpPr>
        <p:spPr>
          <a:xfrm>
            <a:off x="6217705" y="4759726"/>
            <a:ext cx="4596317" cy="1303155"/>
          </a:xfrm>
          <a:prstGeom prst="rect">
            <a:avLst/>
          </a:prstGeom>
        </p:spPr>
        <p:txBody>
          <a:bodyPr lIns="0" tIns="0" rIns="0" bIns="0" rtlCol="0" anchor="t">
            <a:spAutoFit/>
          </a:bodyPr>
          <a:lstStyle/>
          <a:p>
            <a:pPr>
              <a:lnSpc>
                <a:spcPts val="10571"/>
              </a:lnSpc>
              <a:spcBef>
                <a:spcPct val="0"/>
              </a:spcBef>
            </a:pPr>
            <a:r>
              <a:rPr lang="en-US" sz="7550" spc="-151">
                <a:solidFill>
                  <a:srgbClr val="EB8208"/>
                </a:solidFill>
                <a:latin typeface="Ovo"/>
              </a:rPr>
              <a:t>500.000</a:t>
            </a:r>
          </a:p>
        </p:txBody>
      </p:sp>
      <p:sp>
        <p:nvSpPr>
          <p:cNvPr id="6" name="TextBox 6"/>
          <p:cNvSpPr txBox="1"/>
          <p:nvPr/>
        </p:nvSpPr>
        <p:spPr>
          <a:xfrm>
            <a:off x="11948848" y="4835926"/>
            <a:ext cx="4596317" cy="604695"/>
          </a:xfrm>
          <a:prstGeom prst="rect">
            <a:avLst/>
          </a:prstGeom>
        </p:spPr>
        <p:txBody>
          <a:bodyPr lIns="0" tIns="0" rIns="0" bIns="0" rtlCol="0" anchor="t">
            <a:spAutoFit/>
          </a:bodyPr>
          <a:lstStyle/>
          <a:p>
            <a:pPr algn="r">
              <a:lnSpc>
                <a:spcPts val="4933"/>
              </a:lnSpc>
              <a:spcBef>
                <a:spcPct val="0"/>
              </a:spcBef>
            </a:pPr>
            <a:r>
              <a:rPr lang="en-US" sz="3523" spc="-70">
                <a:solidFill>
                  <a:srgbClr val="EB8208"/>
                </a:solidFill>
                <a:latin typeface="Ovo"/>
              </a:rPr>
              <a:t>50 Milliarden € Umsatz</a:t>
            </a:r>
          </a:p>
        </p:txBody>
      </p:sp>
      <p:sp>
        <p:nvSpPr>
          <p:cNvPr id="7" name="TextBox 7"/>
          <p:cNvSpPr txBox="1"/>
          <p:nvPr/>
        </p:nvSpPr>
        <p:spPr>
          <a:xfrm>
            <a:off x="6217705" y="3967850"/>
            <a:ext cx="4596317" cy="366381"/>
          </a:xfrm>
          <a:prstGeom prst="rect">
            <a:avLst/>
          </a:prstGeom>
        </p:spPr>
        <p:txBody>
          <a:bodyPr lIns="0" tIns="0" rIns="0" bIns="0" rtlCol="0" anchor="t">
            <a:spAutoFit/>
          </a:bodyPr>
          <a:lstStyle/>
          <a:p>
            <a:pPr>
              <a:lnSpc>
                <a:spcPts val="3048"/>
              </a:lnSpc>
              <a:spcBef>
                <a:spcPct val="0"/>
              </a:spcBef>
            </a:pPr>
            <a:r>
              <a:rPr lang="en-US" sz="2177">
                <a:solidFill>
                  <a:srgbClr val="3F4042"/>
                </a:solidFill>
                <a:latin typeface="Open Sauce Medium"/>
              </a:rPr>
              <a:t>NEUE KUNDEN BIS 2026</a:t>
            </a:r>
          </a:p>
        </p:txBody>
      </p:sp>
      <p:sp>
        <p:nvSpPr>
          <p:cNvPr id="8" name="TextBox 8"/>
          <p:cNvSpPr txBox="1"/>
          <p:nvPr/>
        </p:nvSpPr>
        <p:spPr>
          <a:xfrm>
            <a:off x="11948848" y="3986712"/>
            <a:ext cx="4596317" cy="347519"/>
          </a:xfrm>
          <a:prstGeom prst="rect">
            <a:avLst/>
          </a:prstGeom>
        </p:spPr>
        <p:txBody>
          <a:bodyPr lIns="0" tIns="0" rIns="0" bIns="0" rtlCol="0" anchor="t">
            <a:spAutoFit/>
          </a:bodyPr>
          <a:lstStyle/>
          <a:p>
            <a:pPr algn="r">
              <a:lnSpc>
                <a:spcPts val="2975"/>
              </a:lnSpc>
              <a:spcBef>
                <a:spcPct val="0"/>
              </a:spcBef>
            </a:pPr>
            <a:r>
              <a:rPr lang="en-US" sz="2125">
                <a:solidFill>
                  <a:srgbClr val="3F4042"/>
                </a:solidFill>
                <a:latin typeface="Open Sauce Medium"/>
              </a:rPr>
              <a:t>UMSATZ</a:t>
            </a:r>
          </a:p>
        </p:txBody>
      </p:sp>
      <p:sp>
        <p:nvSpPr>
          <p:cNvPr id="9" name="TextBox 9"/>
          <p:cNvSpPr txBox="1"/>
          <p:nvPr/>
        </p:nvSpPr>
        <p:spPr>
          <a:xfrm>
            <a:off x="1028700" y="1028700"/>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l="-41481" r="-48659"/>
            </a:stretch>
          </a:blipFill>
        </p:spPr>
      </p:sp>
      <p:sp>
        <p:nvSpPr>
          <p:cNvPr id="3" name="AutoShape 3"/>
          <p:cNvSpPr/>
          <p:nvPr/>
        </p:nvSpPr>
        <p:spPr>
          <a:xfrm>
            <a:off x="8115300" y="-187233"/>
            <a:ext cx="10380736" cy="3551616"/>
          </a:xfrm>
          <a:prstGeom prst="rect">
            <a:avLst/>
          </a:prstGeom>
          <a:solidFill>
            <a:srgbClr val="EDEDED"/>
          </a:solidFill>
        </p:spPr>
      </p:sp>
      <p:sp>
        <p:nvSpPr>
          <p:cNvPr id="4" name="TextBox 4"/>
          <p:cNvSpPr txBox="1"/>
          <p:nvPr/>
        </p:nvSpPr>
        <p:spPr>
          <a:xfrm>
            <a:off x="9144000" y="1290426"/>
            <a:ext cx="6328315" cy="745431"/>
          </a:xfrm>
          <a:prstGeom prst="rect">
            <a:avLst/>
          </a:prstGeom>
        </p:spPr>
        <p:txBody>
          <a:bodyPr lIns="0" tIns="0" rIns="0" bIns="0" rtlCol="0" anchor="t">
            <a:spAutoFit/>
          </a:bodyPr>
          <a:lstStyle/>
          <a:p>
            <a:pPr>
              <a:lnSpc>
                <a:spcPts val="3013"/>
              </a:lnSpc>
            </a:pPr>
            <a:r>
              <a:rPr lang="en-US" sz="2152">
                <a:solidFill>
                  <a:srgbClr val="3F4042"/>
                </a:solidFill>
                <a:latin typeface="Open Sauce Bold"/>
              </a:rPr>
              <a:t>UNSERE WICHTIGSTEN UNTERNEHMENSSTRATEGIEN FÜR DAS JAHR</a:t>
            </a:r>
          </a:p>
        </p:txBody>
      </p:sp>
      <p:grpSp>
        <p:nvGrpSpPr>
          <p:cNvPr id="5" name="Group 5"/>
          <p:cNvGrpSpPr/>
          <p:nvPr/>
        </p:nvGrpSpPr>
        <p:grpSpPr>
          <a:xfrm>
            <a:off x="9144000" y="5092065"/>
            <a:ext cx="7933177" cy="407670"/>
            <a:chOff x="0" y="0"/>
            <a:chExt cx="10577569" cy="543560"/>
          </a:xfrm>
        </p:grpSpPr>
        <p:sp>
          <p:nvSpPr>
            <p:cNvPr id="6" name="AutoShape 6"/>
            <p:cNvSpPr/>
            <p:nvPr/>
          </p:nvSpPr>
          <p:spPr>
            <a:xfrm>
              <a:off x="1198275" y="265430"/>
              <a:ext cx="1727078" cy="12700"/>
            </a:xfrm>
            <a:prstGeom prst="rect">
              <a:avLst/>
            </a:prstGeom>
            <a:solidFill>
              <a:srgbClr val="3F4042"/>
            </a:solidFill>
          </p:spPr>
        </p:sp>
        <p:sp>
          <p:nvSpPr>
            <p:cNvPr id="7" name="TextBox 7"/>
            <p:cNvSpPr txBox="1"/>
            <p:nvPr/>
          </p:nvSpPr>
          <p:spPr>
            <a:xfrm>
              <a:off x="0" y="-27093"/>
              <a:ext cx="7672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01</a:t>
              </a:r>
            </a:p>
          </p:txBody>
        </p:sp>
        <p:sp>
          <p:nvSpPr>
            <p:cNvPr id="8" name="TextBox 8"/>
            <p:cNvSpPr txBox="1"/>
            <p:nvPr/>
          </p:nvSpPr>
          <p:spPr>
            <a:xfrm>
              <a:off x="3292872" y="0"/>
              <a:ext cx="7284698" cy="505460"/>
            </a:xfrm>
            <a:prstGeom prst="rect">
              <a:avLst/>
            </a:prstGeom>
          </p:spPr>
          <p:txBody>
            <a:bodyPr lIns="0" tIns="0" rIns="0" bIns="0" rtlCol="0" anchor="t">
              <a:spAutoFit/>
            </a:bodyPr>
            <a:lstStyle/>
            <a:p>
              <a:pPr>
                <a:lnSpc>
                  <a:spcPts val="3254"/>
                </a:lnSpc>
                <a:spcBef>
                  <a:spcPct val="0"/>
                </a:spcBef>
              </a:pPr>
              <a:r>
                <a:rPr lang="en-US" sz="2325">
                  <a:solidFill>
                    <a:srgbClr val="3F4042"/>
                  </a:solidFill>
                  <a:latin typeface="Open Sauce Light"/>
                </a:rPr>
                <a:t>Unsere Online-Plattformen verbessern</a:t>
              </a:r>
            </a:p>
          </p:txBody>
        </p:sp>
      </p:grpSp>
      <p:grpSp>
        <p:nvGrpSpPr>
          <p:cNvPr id="9" name="Group 9"/>
          <p:cNvGrpSpPr/>
          <p:nvPr/>
        </p:nvGrpSpPr>
        <p:grpSpPr>
          <a:xfrm>
            <a:off x="9144000" y="6480382"/>
            <a:ext cx="7933177" cy="407670"/>
            <a:chOff x="0" y="0"/>
            <a:chExt cx="10577569" cy="543560"/>
          </a:xfrm>
        </p:grpSpPr>
        <p:sp>
          <p:nvSpPr>
            <p:cNvPr id="10" name="AutoShape 10"/>
            <p:cNvSpPr/>
            <p:nvPr/>
          </p:nvSpPr>
          <p:spPr>
            <a:xfrm>
              <a:off x="1198275" y="265430"/>
              <a:ext cx="1727078" cy="12700"/>
            </a:xfrm>
            <a:prstGeom prst="rect">
              <a:avLst/>
            </a:prstGeom>
            <a:solidFill>
              <a:srgbClr val="3F4042"/>
            </a:solidFill>
          </p:spPr>
        </p:sp>
        <p:sp>
          <p:nvSpPr>
            <p:cNvPr id="11" name="TextBox 11"/>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02</a:t>
              </a:r>
            </a:p>
          </p:txBody>
        </p:sp>
        <p:sp>
          <p:nvSpPr>
            <p:cNvPr id="12" name="TextBox 12"/>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Übergang zu digital</a:t>
              </a:r>
            </a:p>
          </p:txBody>
        </p:sp>
      </p:grpSp>
      <p:grpSp>
        <p:nvGrpSpPr>
          <p:cNvPr id="13" name="Group 13"/>
          <p:cNvGrpSpPr/>
          <p:nvPr/>
        </p:nvGrpSpPr>
        <p:grpSpPr>
          <a:xfrm>
            <a:off x="9144000" y="7868700"/>
            <a:ext cx="7933177" cy="407670"/>
            <a:chOff x="0" y="0"/>
            <a:chExt cx="10577569" cy="543560"/>
          </a:xfrm>
        </p:grpSpPr>
        <p:sp>
          <p:nvSpPr>
            <p:cNvPr id="14" name="AutoShape 14"/>
            <p:cNvSpPr/>
            <p:nvPr/>
          </p:nvSpPr>
          <p:spPr>
            <a:xfrm>
              <a:off x="1198275" y="265430"/>
              <a:ext cx="1727078" cy="12700"/>
            </a:xfrm>
            <a:prstGeom prst="rect">
              <a:avLst/>
            </a:prstGeom>
            <a:solidFill>
              <a:srgbClr val="3F4042"/>
            </a:solidFill>
          </p:spPr>
        </p:sp>
        <p:sp>
          <p:nvSpPr>
            <p:cNvPr id="15" name="TextBox 15"/>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Schulen und inspirieren</a:t>
              </a:r>
            </a:p>
          </p:txBody>
        </p:sp>
        <p:sp>
          <p:nvSpPr>
            <p:cNvPr id="16" name="TextBox 16"/>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03</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42586" y="0"/>
            <a:ext cx="12545414" cy="10287000"/>
          </a:xfrm>
          <a:custGeom>
            <a:avLst/>
            <a:gdLst/>
            <a:ahLst/>
            <a:cxnLst/>
            <a:rect l="l" t="t" r="r" b="b"/>
            <a:pathLst>
              <a:path w="12545414" h="10287000">
                <a:moveTo>
                  <a:pt x="0" y="0"/>
                </a:moveTo>
                <a:lnTo>
                  <a:pt x="12545414" y="0"/>
                </a:lnTo>
                <a:lnTo>
                  <a:pt x="12545414" y="10287000"/>
                </a:lnTo>
                <a:lnTo>
                  <a:pt x="0" y="10287000"/>
                </a:lnTo>
                <a:lnTo>
                  <a:pt x="0" y="0"/>
                </a:lnTo>
                <a:close/>
              </a:path>
            </a:pathLst>
          </a:custGeom>
          <a:blipFill>
            <a:blip r:embed="rId2"/>
            <a:stretch>
              <a:fillRect l="-20643" t="-19640" r="-28748" b="-1820"/>
            </a:stretch>
          </a:blipFill>
        </p:spPr>
      </p:sp>
      <p:sp>
        <p:nvSpPr>
          <p:cNvPr id="3" name="AutoShape 3"/>
          <p:cNvSpPr/>
          <p:nvPr/>
        </p:nvSpPr>
        <p:spPr>
          <a:xfrm>
            <a:off x="-332858" y="5411476"/>
            <a:ext cx="10420389" cy="4875524"/>
          </a:xfrm>
          <a:prstGeom prst="rect">
            <a:avLst/>
          </a:prstGeom>
          <a:solidFill>
            <a:srgbClr val="EB8208"/>
          </a:solidFill>
        </p:spPr>
      </p:sp>
      <p:sp>
        <p:nvSpPr>
          <p:cNvPr id="4" name="TextBox 4"/>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
        <p:nvSpPr>
          <p:cNvPr id="5" name="TextBox 5"/>
          <p:cNvSpPr txBox="1"/>
          <p:nvPr/>
        </p:nvSpPr>
        <p:spPr>
          <a:xfrm>
            <a:off x="1028700" y="6765928"/>
            <a:ext cx="7745799" cy="2090420"/>
          </a:xfrm>
          <a:prstGeom prst="rect">
            <a:avLst/>
          </a:prstGeom>
        </p:spPr>
        <p:txBody>
          <a:bodyPr lIns="0" tIns="0" rIns="0" bIns="0" rtlCol="0" anchor="t">
            <a:spAutoFit/>
          </a:bodyPr>
          <a:lstStyle/>
          <a:p>
            <a:pPr>
              <a:lnSpc>
                <a:spcPts val="8319"/>
              </a:lnSpc>
            </a:pPr>
            <a:r>
              <a:rPr lang="en-US" sz="6399" spc="-191">
                <a:solidFill>
                  <a:srgbClr val="FFFFFF"/>
                </a:solidFill>
                <a:latin typeface="Ovo"/>
              </a:rPr>
              <a:t>Unsere Online-Plattformen verbessern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8036" y="-221954"/>
            <a:ext cx="7364245" cy="10730908"/>
          </a:xfrm>
          <a:prstGeom prst="rect">
            <a:avLst/>
          </a:prstGeom>
          <a:solidFill>
            <a:srgbClr val="EDEDED"/>
          </a:solidFill>
        </p:spPr>
      </p:sp>
      <p:sp>
        <p:nvSpPr>
          <p:cNvPr id="3" name="Freeform 3"/>
          <p:cNvSpPr/>
          <p:nvPr/>
        </p:nvSpPr>
        <p:spPr>
          <a:xfrm>
            <a:off x="7156209" y="5830094"/>
            <a:ext cx="10284165" cy="3428206"/>
          </a:xfrm>
          <a:custGeom>
            <a:avLst/>
            <a:gdLst/>
            <a:ahLst/>
            <a:cxnLst/>
            <a:rect l="l" t="t" r="r" b="b"/>
            <a:pathLst>
              <a:path w="10284165" h="3428206">
                <a:moveTo>
                  <a:pt x="0" y="0"/>
                </a:moveTo>
                <a:lnTo>
                  <a:pt x="10284164" y="0"/>
                </a:lnTo>
                <a:lnTo>
                  <a:pt x="10284164" y="3428206"/>
                </a:lnTo>
                <a:lnTo>
                  <a:pt x="0" y="3428206"/>
                </a:lnTo>
                <a:lnTo>
                  <a:pt x="0" y="0"/>
                </a:lnTo>
                <a:close/>
              </a:path>
            </a:pathLst>
          </a:custGeom>
          <a:blipFill>
            <a:blip r:embed="rId2"/>
            <a:stretch>
              <a:fillRect t="-22316" b="-77675"/>
            </a:stretch>
          </a:blipFill>
        </p:spPr>
      </p:sp>
      <p:sp>
        <p:nvSpPr>
          <p:cNvPr id="4" name="Freeform 4"/>
          <p:cNvSpPr/>
          <p:nvPr/>
        </p:nvSpPr>
        <p:spPr>
          <a:xfrm>
            <a:off x="-2874070" y="7412930"/>
            <a:ext cx="5748141" cy="5748141"/>
          </a:xfrm>
          <a:custGeom>
            <a:avLst/>
            <a:gdLst/>
            <a:ahLst/>
            <a:cxnLst/>
            <a:rect l="l" t="t" r="r" b="b"/>
            <a:pathLst>
              <a:path w="5748141" h="5748141">
                <a:moveTo>
                  <a:pt x="0" y="0"/>
                </a:moveTo>
                <a:lnTo>
                  <a:pt x="5748140" y="0"/>
                </a:lnTo>
                <a:lnTo>
                  <a:pt x="5748140" y="5748140"/>
                </a:lnTo>
                <a:lnTo>
                  <a:pt x="0" y="574814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5830094"/>
            <a:ext cx="6127509" cy="3428206"/>
          </a:xfrm>
          <a:custGeom>
            <a:avLst/>
            <a:gdLst/>
            <a:ahLst/>
            <a:cxnLst/>
            <a:rect l="l" t="t" r="r" b="b"/>
            <a:pathLst>
              <a:path w="6127509" h="3428206">
                <a:moveTo>
                  <a:pt x="0" y="0"/>
                </a:moveTo>
                <a:lnTo>
                  <a:pt x="6127509" y="0"/>
                </a:lnTo>
                <a:lnTo>
                  <a:pt x="6127509" y="3428206"/>
                </a:lnTo>
                <a:lnTo>
                  <a:pt x="0" y="3428206"/>
                </a:lnTo>
                <a:lnTo>
                  <a:pt x="0" y="0"/>
                </a:lnTo>
                <a:close/>
              </a:path>
            </a:pathLst>
          </a:custGeom>
          <a:blipFill>
            <a:blip r:embed="rId5"/>
            <a:stretch>
              <a:fillRect t="-9579" b="-9579"/>
            </a:stretch>
          </a:blipFill>
        </p:spPr>
      </p:sp>
      <p:sp>
        <p:nvSpPr>
          <p:cNvPr id="6" name="AutoShape 6"/>
          <p:cNvSpPr/>
          <p:nvPr/>
        </p:nvSpPr>
        <p:spPr>
          <a:xfrm>
            <a:off x="7994320" y="1028700"/>
            <a:ext cx="9264980" cy="9637"/>
          </a:xfrm>
          <a:prstGeom prst="rect">
            <a:avLst/>
          </a:prstGeom>
          <a:solidFill>
            <a:srgbClr val="3F4042"/>
          </a:solidFill>
        </p:spPr>
      </p:sp>
      <p:sp>
        <p:nvSpPr>
          <p:cNvPr id="7" name="TextBox 7"/>
          <p:cNvSpPr txBox="1"/>
          <p:nvPr/>
        </p:nvSpPr>
        <p:spPr>
          <a:xfrm>
            <a:off x="1028700" y="786130"/>
            <a:ext cx="5341775" cy="3277870"/>
          </a:xfrm>
          <a:prstGeom prst="rect">
            <a:avLst/>
          </a:prstGeom>
        </p:spPr>
        <p:txBody>
          <a:bodyPr lIns="0" tIns="0" rIns="0" bIns="0" rtlCol="0" anchor="t">
            <a:spAutoFit/>
          </a:bodyPr>
          <a:lstStyle/>
          <a:p>
            <a:pPr>
              <a:lnSpc>
                <a:spcPts val="8645"/>
              </a:lnSpc>
            </a:pPr>
            <a:r>
              <a:rPr lang="en-US" sz="6650" spc="-199">
                <a:solidFill>
                  <a:srgbClr val="EB8208"/>
                </a:solidFill>
                <a:latin typeface="Ovo Bold"/>
              </a:rPr>
              <a:t>Unsere Online-Plattformen verbessern</a:t>
            </a:r>
          </a:p>
        </p:txBody>
      </p:sp>
      <p:sp>
        <p:nvSpPr>
          <p:cNvPr id="8" name="TextBox 8"/>
          <p:cNvSpPr txBox="1"/>
          <p:nvPr/>
        </p:nvSpPr>
        <p:spPr>
          <a:xfrm>
            <a:off x="7994320" y="1389981"/>
            <a:ext cx="9264980" cy="1617345"/>
          </a:xfrm>
          <a:prstGeom prst="rect">
            <a:avLst/>
          </a:prstGeom>
        </p:spPr>
        <p:txBody>
          <a:bodyPr lIns="0" tIns="0" rIns="0" bIns="0" rtlCol="0" anchor="t">
            <a:spAutoFit/>
          </a:bodyPr>
          <a:lstStyle/>
          <a:p>
            <a:pPr>
              <a:lnSpc>
                <a:spcPts val="3254"/>
              </a:lnSpc>
              <a:spcBef>
                <a:spcPct val="0"/>
              </a:spcBef>
            </a:pPr>
            <a:r>
              <a:rPr lang="en-US" sz="2324">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1339</Words>
  <Application>Microsoft Office PowerPoint</Application>
  <PresentationFormat>Benutzerdefiniert</PresentationFormat>
  <Paragraphs>182</Paragraphs>
  <Slides>27</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27</vt:i4>
      </vt:variant>
    </vt:vector>
  </HeadingPairs>
  <TitlesOfParts>
    <vt:vector size="35" baseType="lpstr">
      <vt:lpstr>Open Sauce Medium</vt:lpstr>
      <vt:lpstr>Ovo Bold</vt:lpstr>
      <vt:lpstr>Open Sauce Bold</vt:lpstr>
      <vt:lpstr>Calibri</vt:lpstr>
      <vt:lpstr>Ovo</vt:lpstr>
      <vt:lpstr>Open Sauce Light</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und Grau Traditionell Führungskraft Finanzdienstleistungen Vorschlag Mission und Ziele Präsentation</dc:title>
  <dc:creator>Heinrike Gilles</dc:creator>
  <cp:lastModifiedBy>Heinrike Gilles</cp:lastModifiedBy>
  <cp:revision>3</cp:revision>
  <dcterms:created xsi:type="dcterms:W3CDTF">2006-08-16T00:00:00Z</dcterms:created>
  <dcterms:modified xsi:type="dcterms:W3CDTF">2023-07-07T12:42:25Z</dcterms:modified>
  <dc:identifier>DAFn9Itdqp0</dc:identifier>
</cp:coreProperties>
</file>